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6" r:id="rId4"/>
    <p:sldId id="258" r:id="rId5"/>
    <p:sldId id="266" r:id="rId6"/>
    <p:sldId id="260" r:id="rId7"/>
    <p:sldId id="263" r:id="rId8"/>
    <p:sldId id="265" r:id="rId9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73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CCA0A-14B9-4A66-812D-541EC1F6BF3D}" type="doc">
      <dgm:prSet loTypeId="urn:microsoft.com/office/officeart/2005/8/layout/v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F686ED-7378-4E8E-BAF1-1CE8CAC2AB8A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62AC"/>
              </a:solidFill>
              <a:latin typeface="Arial Narrow" pitchFamily="34" charset="0"/>
            </a:rPr>
            <a:t>В настоящее время появление ребенка в семье, как правило, существенно снижает уровень ее жизни, а </a:t>
          </a:r>
          <a:r>
            <a:rPr lang="ru-RU" b="1" dirty="0" smtClean="0">
              <a:solidFill>
                <a:srgbClr val="C00000"/>
              </a:solidFill>
              <a:latin typeface="Arial Narrow" pitchFamily="34" charset="0"/>
            </a:rPr>
            <a:t>наличие трех и более детей делает семью в подавляющем большинстве беднее</a:t>
          </a:r>
          <a:r>
            <a:rPr lang="ru-RU" dirty="0" smtClean="0">
              <a:solidFill>
                <a:srgbClr val="C00000"/>
              </a:solidFill>
              <a:latin typeface="Arial Narrow" pitchFamily="34" charset="0"/>
            </a:rPr>
            <a:t>. </a:t>
          </a:r>
          <a:r>
            <a:rPr lang="ru-RU" dirty="0" smtClean="0">
              <a:solidFill>
                <a:srgbClr val="0062AC"/>
              </a:solidFill>
              <a:latin typeface="Arial Narrow" pitchFamily="34" charset="0"/>
            </a:rPr>
            <a:t>Доля семей с 3 и более детьми с уровнем ежемесячного среднедушевого дохода ниже величины прожиточного минимума в общем числе многодетных семей во Владимирской области в 2018 г. составляла 55%. </a:t>
          </a:r>
          <a:endParaRPr lang="ru-RU" dirty="0">
            <a:solidFill>
              <a:srgbClr val="0062AC"/>
            </a:solidFill>
            <a:latin typeface="Arial Narrow" pitchFamily="34" charset="0"/>
          </a:endParaRPr>
        </a:p>
      </dgm:t>
    </dgm:pt>
    <dgm:pt modelId="{F7C9A7BD-9B40-4D22-BA08-F0505286BAB6}" type="parTrans" cxnId="{0DEC825F-E4AB-4ED9-B507-5AB305970023}">
      <dgm:prSet/>
      <dgm:spPr/>
      <dgm:t>
        <a:bodyPr/>
        <a:lstStyle/>
        <a:p>
          <a:endParaRPr lang="ru-RU"/>
        </a:p>
      </dgm:t>
    </dgm:pt>
    <dgm:pt modelId="{745995FF-69F7-4E21-A77E-56A610B56E7F}" type="sibTrans" cxnId="{0DEC825F-E4AB-4ED9-B507-5AB305970023}">
      <dgm:prSet/>
      <dgm:spPr/>
      <dgm:t>
        <a:bodyPr/>
        <a:lstStyle/>
        <a:p>
          <a:endParaRPr lang="ru-RU"/>
        </a:p>
      </dgm:t>
    </dgm:pt>
    <dgm:pt modelId="{8B7E7DBE-7F04-4871-A826-F9F473F8F18F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0062AC"/>
              </a:solidFill>
              <a:latin typeface="Arial Narrow" pitchFamily="34" charset="0"/>
            </a:rPr>
            <a:t>Большинство многодетных семей не располагают денежными средствами, необходимыми для нового строительства на предоставленных земельных участках. В связи с чем, </a:t>
          </a:r>
          <a:r>
            <a:rPr lang="ru-RU" sz="1800" b="1" dirty="0" smtClean="0">
              <a:solidFill>
                <a:srgbClr val="C00000"/>
              </a:solidFill>
              <a:latin typeface="Arial Narrow" pitchFamily="34" charset="0"/>
            </a:rPr>
            <a:t>полученные участки либо не осваиваются, либо продаются.</a:t>
          </a:r>
          <a:endParaRPr lang="ru-RU" sz="1800" b="1" dirty="0">
            <a:solidFill>
              <a:srgbClr val="C00000"/>
            </a:solidFill>
            <a:latin typeface="Arial Narrow" pitchFamily="34" charset="0"/>
          </a:endParaRPr>
        </a:p>
      </dgm:t>
    </dgm:pt>
    <dgm:pt modelId="{A0522588-53EE-4322-B2B8-D965AEF712CC}" type="parTrans" cxnId="{CB4C8F9B-BB9E-4902-82F6-D61228C37632}">
      <dgm:prSet/>
      <dgm:spPr/>
      <dgm:t>
        <a:bodyPr/>
        <a:lstStyle/>
        <a:p>
          <a:endParaRPr lang="ru-RU"/>
        </a:p>
      </dgm:t>
    </dgm:pt>
    <dgm:pt modelId="{0DAA9087-C2FE-4DD2-BE60-521DB37056AF}" type="sibTrans" cxnId="{CB4C8F9B-BB9E-4902-82F6-D61228C37632}">
      <dgm:prSet/>
      <dgm:spPr/>
      <dgm:t>
        <a:bodyPr/>
        <a:lstStyle/>
        <a:p>
          <a:endParaRPr lang="ru-RU"/>
        </a:p>
      </dgm:t>
    </dgm:pt>
    <dgm:pt modelId="{D1C5293A-2D1C-4EC2-ABB2-A637475B53FC}" type="pres">
      <dgm:prSet presAssocID="{66DCCA0A-14B9-4A66-812D-541EC1F6BF3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E4A68-46DA-423F-84BD-32654E63E0C5}" type="pres">
      <dgm:prSet presAssocID="{0DF686ED-7378-4E8E-BAF1-1CE8CAC2AB8A}" presName="composite" presStyleCnt="0"/>
      <dgm:spPr/>
      <dgm:t>
        <a:bodyPr/>
        <a:lstStyle/>
        <a:p>
          <a:endParaRPr lang="ru-RU"/>
        </a:p>
      </dgm:t>
    </dgm:pt>
    <dgm:pt modelId="{98B524DA-7E1C-4685-82F9-40108D0FFC01}" type="pres">
      <dgm:prSet presAssocID="{0DF686ED-7378-4E8E-BAF1-1CE8CAC2AB8A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61EDE1-26F2-4F59-B415-129E5A42D577}" type="pres">
      <dgm:prSet presAssocID="{0DF686ED-7378-4E8E-BAF1-1CE8CAC2AB8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004C7-DC3D-4F75-BFB1-AB3CAC683363}" type="pres">
      <dgm:prSet presAssocID="{745995FF-69F7-4E21-A77E-56A610B56E7F}" presName="spacing" presStyleCnt="0"/>
      <dgm:spPr/>
      <dgm:t>
        <a:bodyPr/>
        <a:lstStyle/>
        <a:p>
          <a:endParaRPr lang="ru-RU"/>
        </a:p>
      </dgm:t>
    </dgm:pt>
    <dgm:pt modelId="{45421E35-8EE1-4254-8664-9EC2E84A5978}" type="pres">
      <dgm:prSet presAssocID="{8B7E7DBE-7F04-4871-A826-F9F473F8F18F}" presName="composite" presStyleCnt="0"/>
      <dgm:spPr/>
      <dgm:t>
        <a:bodyPr/>
        <a:lstStyle/>
        <a:p>
          <a:endParaRPr lang="ru-RU"/>
        </a:p>
      </dgm:t>
    </dgm:pt>
    <dgm:pt modelId="{FE394D1A-9D74-4865-8CBD-86B8465F2F5F}" type="pres">
      <dgm:prSet presAssocID="{8B7E7DBE-7F04-4871-A826-F9F473F8F18F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6B2659-376E-492D-B0B9-E4482D25018B}" type="pres">
      <dgm:prSet presAssocID="{8B7E7DBE-7F04-4871-A826-F9F473F8F18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C821D-1B1C-45B8-9439-084F9A361506}" type="presOf" srcId="{8B7E7DBE-7F04-4871-A826-F9F473F8F18F}" destId="{E46B2659-376E-492D-B0B9-E4482D25018B}" srcOrd="0" destOrd="0" presId="urn:microsoft.com/office/officeart/2005/8/layout/vList3"/>
    <dgm:cxn modelId="{D0CF289D-B730-45B0-B4E8-751008117DF1}" type="presOf" srcId="{0DF686ED-7378-4E8E-BAF1-1CE8CAC2AB8A}" destId="{E761EDE1-26F2-4F59-B415-129E5A42D577}" srcOrd="0" destOrd="0" presId="urn:microsoft.com/office/officeart/2005/8/layout/vList3"/>
    <dgm:cxn modelId="{CB4C8F9B-BB9E-4902-82F6-D61228C37632}" srcId="{66DCCA0A-14B9-4A66-812D-541EC1F6BF3D}" destId="{8B7E7DBE-7F04-4871-A826-F9F473F8F18F}" srcOrd="1" destOrd="0" parTransId="{A0522588-53EE-4322-B2B8-D965AEF712CC}" sibTransId="{0DAA9087-C2FE-4DD2-BE60-521DB37056AF}"/>
    <dgm:cxn modelId="{0DEC825F-E4AB-4ED9-B507-5AB305970023}" srcId="{66DCCA0A-14B9-4A66-812D-541EC1F6BF3D}" destId="{0DF686ED-7378-4E8E-BAF1-1CE8CAC2AB8A}" srcOrd="0" destOrd="0" parTransId="{F7C9A7BD-9B40-4D22-BA08-F0505286BAB6}" sibTransId="{745995FF-69F7-4E21-A77E-56A610B56E7F}"/>
    <dgm:cxn modelId="{7C0FE520-2B15-4411-A88C-400353A3A102}" type="presOf" srcId="{66DCCA0A-14B9-4A66-812D-541EC1F6BF3D}" destId="{D1C5293A-2D1C-4EC2-ABB2-A637475B53FC}" srcOrd="0" destOrd="0" presId="urn:microsoft.com/office/officeart/2005/8/layout/vList3"/>
    <dgm:cxn modelId="{34ABD17E-DB80-4CE9-9294-C891D5CB764D}" type="presParOf" srcId="{D1C5293A-2D1C-4EC2-ABB2-A637475B53FC}" destId="{ADEE4A68-46DA-423F-84BD-32654E63E0C5}" srcOrd="0" destOrd="0" presId="urn:microsoft.com/office/officeart/2005/8/layout/vList3"/>
    <dgm:cxn modelId="{8CFE0DE9-91AA-4EF4-9D0B-EAD8D6364746}" type="presParOf" srcId="{ADEE4A68-46DA-423F-84BD-32654E63E0C5}" destId="{98B524DA-7E1C-4685-82F9-40108D0FFC01}" srcOrd="0" destOrd="0" presId="urn:microsoft.com/office/officeart/2005/8/layout/vList3"/>
    <dgm:cxn modelId="{FA466946-1139-4A59-933D-7788A6E18845}" type="presParOf" srcId="{ADEE4A68-46DA-423F-84BD-32654E63E0C5}" destId="{E761EDE1-26F2-4F59-B415-129E5A42D577}" srcOrd="1" destOrd="0" presId="urn:microsoft.com/office/officeart/2005/8/layout/vList3"/>
    <dgm:cxn modelId="{784A4EB2-B7BD-4160-97B6-3537FEB7E833}" type="presParOf" srcId="{D1C5293A-2D1C-4EC2-ABB2-A637475B53FC}" destId="{86E004C7-DC3D-4F75-BFB1-AB3CAC683363}" srcOrd="1" destOrd="0" presId="urn:microsoft.com/office/officeart/2005/8/layout/vList3"/>
    <dgm:cxn modelId="{2BA7AE3F-49E1-4036-8541-5FD8DDAD157F}" type="presParOf" srcId="{D1C5293A-2D1C-4EC2-ABB2-A637475B53FC}" destId="{45421E35-8EE1-4254-8664-9EC2E84A5978}" srcOrd="2" destOrd="0" presId="urn:microsoft.com/office/officeart/2005/8/layout/vList3"/>
    <dgm:cxn modelId="{1195E130-B2AE-4524-81D5-1C3CA1DB55CE}" type="presParOf" srcId="{45421E35-8EE1-4254-8664-9EC2E84A5978}" destId="{FE394D1A-9D74-4865-8CBD-86B8465F2F5F}" srcOrd="0" destOrd="0" presId="urn:microsoft.com/office/officeart/2005/8/layout/vList3"/>
    <dgm:cxn modelId="{FDBDF9EA-FB8F-4CFD-93A3-677D164DA15C}" type="presParOf" srcId="{45421E35-8EE1-4254-8664-9EC2E84A5978}" destId="{E46B2659-376E-492D-B0B9-E4482D2501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1EDE1-26F2-4F59-B415-129E5A42D577}">
      <dsp:nvSpPr>
        <dsp:cNvPr id="0" name=""/>
        <dsp:cNvSpPr/>
      </dsp:nvSpPr>
      <dsp:spPr>
        <a:xfrm rot="10800000">
          <a:off x="2300936" y="1977"/>
          <a:ext cx="6991256" cy="21599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466" tIns="72390" rIns="135128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62AC"/>
              </a:solidFill>
              <a:latin typeface="Arial Narrow" pitchFamily="34" charset="0"/>
            </a:rPr>
            <a:t>В настоящее время появление ребенка в семье, как правило, существенно снижает уровень ее жизни, а </a:t>
          </a:r>
          <a:r>
            <a:rPr lang="ru-RU" sz="1900" b="1" kern="1200" dirty="0" smtClean="0">
              <a:solidFill>
                <a:srgbClr val="C00000"/>
              </a:solidFill>
              <a:latin typeface="Arial Narrow" pitchFamily="34" charset="0"/>
            </a:rPr>
            <a:t>наличие трех и более детей делает семью в подавляющем большинстве беднее</a:t>
          </a:r>
          <a:r>
            <a:rPr lang="ru-RU" sz="1900" kern="1200" dirty="0" smtClean="0">
              <a:solidFill>
                <a:srgbClr val="C00000"/>
              </a:solidFill>
              <a:latin typeface="Arial Narrow" pitchFamily="34" charset="0"/>
            </a:rPr>
            <a:t>. </a:t>
          </a:r>
          <a:r>
            <a:rPr lang="ru-RU" sz="1900" kern="1200" dirty="0" smtClean="0">
              <a:solidFill>
                <a:srgbClr val="0062AC"/>
              </a:solidFill>
              <a:latin typeface="Arial Narrow" pitchFamily="34" charset="0"/>
            </a:rPr>
            <a:t>Доля семей с 3 и более детьми с уровнем ежемесячного среднедушевого дохода ниже величины прожиточного минимума в общем числе многодетных семей во Владимирской области в 2018 г. составляла 55%. </a:t>
          </a:r>
          <a:endParaRPr lang="ru-RU" sz="1900" kern="1200" dirty="0">
            <a:solidFill>
              <a:srgbClr val="0062AC"/>
            </a:solidFill>
            <a:latin typeface="Arial Narrow" pitchFamily="34" charset="0"/>
          </a:endParaRPr>
        </a:p>
      </dsp:txBody>
      <dsp:txXfrm rot="10800000">
        <a:off x="2300936" y="1977"/>
        <a:ext cx="6991256" cy="2159922"/>
      </dsp:txXfrm>
    </dsp:sp>
    <dsp:sp modelId="{98B524DA-7E1C-4685-82F9-40108D0FFC01}">
      <dsp:nvSpPr>
        <dsp:cNvPr id="0" name=""/>
        <dsp:cNvSpPr/>
      </dsp:nvSpPr>
      <dsp:spPr>
        <a:xfrm>
          <a:off x="1220975" y="1977"/>
          <a:ext cx="2159922" cy="21599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6B2659-376E-492D-B0B9-E4482D25018B}">
      <dsp:nvSpPr>
        <dsp:cNvPr id="0" name=""/>
        <dsp:cNvSpPr/>
      </dsp:nvSpPr>
      <dsp:spPr>
        <a:xfrm rot="10800000">
          <a:off x="2300936" y="2806652"/>
          <a:ext cx="6991256" cy="21599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46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62AC"/>
              </a:solidFill>
              <a:latin typeface="Arial Narrow" pitchFamily="34" charset="0"/>
            </a:rPr>
            <a:t>Большинство многодетных семей не располагают денежными средствами, необходимыми для нового строительства на предоставленных земельных участках. В связи с чем, </a:t>
          </a:r>
          <a:r>
            <a:rPr lang="ru-RU" sz="1800" b="1" kern="1200" dirty="0" smtClean="0">
              <a:solidFill>
                <a:srgbClr val="C00000"/>
              </a:solidFill>
              <a:latin typeface="Arial Narrow" pitchFamily="34" charset="0"/>
            </a:rPr>
            <a:t>полученные участки либо не осваиваются, либо продаются.</a:t>
          </a:r>
          <a:endParaRPr lang="ru-RU" sz="1800" b="1" kern="1200" dirty="0">
            <a:solidFill>
              <a:srgbClr val="C00000"/>
            </a:solidFill>
            <a:latin typeface="Arial Narrow" pitchFamily="34" charset="0"/>
          </a:endParaRPr>
        </a:p>
      </dsp:txBody>
      <dsp:txXfrm rot="10800000">
        <a:off x="2300936" y="2806652"/>
        <a:ext cx="6991256" cy="2159922"/>
      </dsp:txXfrm>
    </dsp:sp>
    <dsp:sp modelId="{FE394D1A-9D74-4865-8CBD-86B8465F2F5F}">
      <dsp:nvSpPr>
        <dsp:cNvPr id="0" name=""/>
        <dsp:cNvSpPr/>
      </dsp:nvSpPr>
      <dsp:spPr>
        <a:xfrm>
          <a:off x="1220975" y="2806652"/>
          <a:ext cx="2159922" cy="21599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8881-57FD-4864-8550-FAE1D75CE20B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5575D-67A8-451A-B873-B5A1854F2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5575D-67A8-451A-B873-B5A1854F2B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6D32-58D7-4A3B-A4C3-E7F10BA5E1D2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F1DF-100B-42ED-A0CD-F465DF2C266E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2DA-2F66-42FE-9087-8762A7F21B10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79C6-581A-40CB-AA21-1C26AD4CCDC2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6586-8CE8-4626-B77D-8CA81A97F130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D900-CABF-4164-84EC-7D537854FB29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6529-E43D-4BB1-BE50-8E53D98D3107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B4F1-0A04-4ADD-8723-BD7698B3C3FC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FB6-592E-4AC1-A70B-D5C89355658F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2876-0E1F-49C5-B1D4-34AF88A0BD78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BB7-18AC-4FEF-920A-88E158A7D0C8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F4FF-7190-4DA3-8B00-3671760E1DA2}" type="datetime1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4DFD-EDAA-473D-8735-946988611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899592" y="6381329"/>
            <a:ext cx="8172400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-3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ДЕПАРТАМЕНТ СОЦИАЛЬНОЙ ЗАЩИТЫ НАСЕЛЕНИЯ АДМИНИСТРАЦИИ ВЛАДИМИРСКОЙ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0" y="0"/>
            <a:ext cx="9144000" cy="90872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 Владимирской обла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76064" cy="5752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smtClean="0">
                <a:solidFill>
                  <a:schemeClr val="bg1"/>
                </a:solidFill>
              </a:rPr>
              <a:t>      ДЕПАРТАМЕНТ СОЦИАЛЬНОЙ ЗАЩИТЫ НАСЕЛЕНИЯ АДМИНИСТРАЦИИ ВЛАДИМИРСКОЙ ОБЛАСТИ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79512" y="6120680"/>
            <a:ext cx="400674" cy="620688"/>
            <a:chOff x="179512" y="6120680"/>
            <a:chExt cx="400674" cy="620688"/>
          </a:xfrm>
        </p:grpSpPr>
        <p:pic>
          <p:nvPicPr>
            <p:cNvPr id="19" name="Рисунок 18" descr="Брендирование В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120680"/>
              <a:ext cx="379473" cy="620688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220146" y="6408712"/>
              <a:ext cx="360040" cy="332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социальная</a:t>
              </a:r>
            </a:p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защита </a:t>
              </a:r>
            </a:p>
          </p:txBody>
        </p:sp>
      </p:grpSp>
      <p:pic>
        <p:nvPicPr>
          <p:cNvPr id="23" name="Рисунок 22" descr="2609c4d5d60afccf422d72a6ced3230c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12663" r="19219"/>
          <a:stretch>
            <a:fillRect/>
          </a:stretch>
        </p:blipFill>
        <p:spPr>
          <a:xfrm>
            <a:off x="272158" y="1486682"/>
            <a:ext cx="4134492" cy="4048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3634" y="1324120"/>
            <a:ext cx="4594869" cy="3463047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  <a:t>ПАСПОРТ</a:t>
            </a:r>
            <a:b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  <a:t>социального проекта</a:t>
            </a:r>
            <a: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b="1" spc="-50" dirty="0" smtClean="0">
                <a:solidFill>
                  <a:srgbClr val="C00000"/>
                </a:solidFill>
                <a:cs typeface="Times New Roman" pitchFamily="18" charset="0"/>
              </a:rPr>
              <a:t>«МНОГОДЕТНАЯ СЕМЬЯ – </a:t>
            </a:r>
            <a:br>
              <a:rPr lang="ru-RU" b="1" spc="-5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b="1" spc="-50" dirty="0" smtClean="0">
                <a:solidFill>
                  <a:srgbClr val="C00000"/>
                </a:solidFill>
                <a:cs typeface="Times New Roman" pitchFamily="18" charset="0"/>
              </a:rPr>
              <a:t>ЗАБОТА ОБЩАЯ»</a:t>
            </a:r>
            <a:endParaRPr lang="ru-RU" sz="4000" spc="-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6381329"/>
            <a:ext cx="467544" cy="476672"/>
          </a:xfrm>
        </p:spPr>
        <p:txBody>
          <a:bodyPr/>
          <a:lstStyle/>
          <a:p>
            <a:pPr algn="ctr"/>
            <a:fld id="{92EC4DFD-EDAA-473D-8735-946988611D1F}" type="slidenum">
              <a:rPr lang="ru-RU" sz="1800" smtClean="0">
                <a:solidFill>
                  <a:schemeClr val="bg1"/>
                </a:solidFill>
              </a:rPr>
              <a:pPr algn="ctr"/>
              <a:t>2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276872"/>
            <a:ext cx="2088232" cy="461665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Цель проекта:	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321004"/>
            <a:ext cx="554461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   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Рост численности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многодетных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endParaRPr lang="ru-RU" sz="5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семей (соотношение численности многодетных семей в 2020 году к 2018 году не менее 1,01 ).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356992"/>
            <a:ext cx="2376264" cy="461665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Задачи проекта: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772197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Развитие системы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поддержки семьи в связи с рождением и воспитанием детей и улучшение качества жизни многодетных семей;</a:t>
            </a:r>
          </a:p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Сокращение рисков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возникновения трудной жизненной ситуации;</a:t>
            </a:r>
          </a:p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Повышение уровня информированности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многодетных родителей о действующих в области государственных мерах социальной поддержки, льготах и выплатах.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6" name="Picture 2" descr="C:\Users\vtz\Desktop\ПРОЕКТЫ\ГРАФИКА\Брендирование2019\МНОГОДЕТНАЯ СЕМЬ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44005"/>
            <a:ext cx="2614594" cy="230425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51520" y="1683965"/>
            <a:ext cx="2592288" cy="461665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Срок реализации: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9832" y="1683965"/>
            <a:ext cx="27363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01.01.2019 – 31.12.2020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6076453"/>
            <a:ext cx="2952328" cy="400110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Объем финансирования:	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6077614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43, 7 млн. руб.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4613066"/>
            <a:ext cx="2592288" cy="400110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Ответственные: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5085184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Департамент социальной защиты населения;</a:t>
            </a:r>
          </a:p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Департамент имущественных и земельных  отношений;</a:t>
            </a:r>
          </a:p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Департамент строительства и архитектуры.</a:t>
            </a:r>
            <a:endParaRPr lang="ru-RU" sz="15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7744" y="188640"/>
            <a:ext cx="669674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«УТВЕРЖДАЮ»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первого заместителя Губернатора  Владимирской области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____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М.А.Чекунова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«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» мая  2019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202891" y="148462"/>
            <a:ext cx="5370595" cy="1299337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Социальный проект</a:t>
            </a: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spc="-50" dirty="0" smtClean="0">
                <a:solidFill>
                  <a:srgbClr val="C00000"/>
                </a:solidFill>
                <a:cs typeface="Times New Roman" pitchFamily="18" charset="0"/>
              </a:rPr>
              <a:t>«МНОГОДЕТНАЯ СЕМЬЯ – </a:t>
            </a:r>
            <a:br>
              <a:rPr lang="ru-RU" sz="2400" b="1" spc="-5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spc="-50" dirty="0" smtClean="0">
                <a:solidFill>
                  <a:srgbClr val="C00000"/>
                </a:solidFill>
                <a:cs typeface="Times New Roman" pitchFamily="18" charset="0"/>
              </a:rPr>
              <a:t>  ЗАБОТА ОБЩАЯ»</a:t>
            </a:r>
            <a:endParaRPr lang="ru-RU" sz="2000" spc="-50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Чекунова (прозрачная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6114" y="845100"/>
            <a:ext cx="952989" cy="34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СОЦИАЛЬНЫЙ ПРОЕКТ «МНОГОДЕТНАЯ СЕМЬЯ — ЗАБОТА ОБЩАЯ»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4625"/>
            <a:ext cx="7992888" cy="720079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2600" dirty="0" smtClean="0">
                <a:solidFill>
                  <a:schemeClr val="bg1"/>
                </a:solidFill>
              </a:rPr>
              <a:t>СОЦИАЛЬНЫЙ ПРОЕКТ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«МНОГОДЕТНАЯ СЕМЬЯ — ЗАБОТА ОБЩАЯ»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6381329"/>
            <a:ext cx="467544" cy="476672"/>
          </a:xfrm>
        </p:spPr>
        <p:txBody>
          <a:bodyPr/>
          <a:lstStyle/>
          <a:p>
            <a:pPr algn="ctr"/>
            <a:fld id="{92EC4DFD-EDAA-473D-8735-946988611D1F}" type="slidenum">
              <a:rPr lang="ru-RU" sz="1800" smtClean="0">
                <a:solidFill>
                  <a:schemeClr val="bg1"/>
                </a:solidFill>
              </a:rPr>
              <a:pPr algn="ctr"/>
              <a:t>3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008" y="332656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2AC"/>
                </a:solidFill>
              </a:rPr>
              <a:t>СОЦИАЛЬНАЯ ПОЛИТИКА В ОТНОШЕНИИ МНОГОДЕТНЫХ СЕМЕЙ</a:t>
            </a:r>
            <a:endParaRPr lang="ru-RU" sz="2400" b="1" dirty="0">
              <a:solidFill>
                <a:srgbClr val="0062AC"/>
              </a:solidFill>
            </a:endParaRPr>
          </a:p>
        </p:txBody>
      </p:sp>
      <p:pic>
        <p:nvPicPr>
          <p:cNvPr id="10" name="Picture 2" descr="C:\Users\vtz\Downloads\hello_html_6e4cd4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332" y="1498725"/>
            <a:ext cx="2692668" cy="2448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1268760"/>
            <a:ext cx="6048672" cy="430887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+mj-lt"/>
              </a:rPr>
              <a:t>Статус многодетности во Владимирской области:</a:t>
            </a:r>
            <a:endParaRPr lang="ru-RU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283856"/>
            <a:ext cx="6048672" cy="424731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62AC"/>
              </a:solidFill>
            </a:endParaRPr>
          </a:p>
          <a:p>
            <a:pPr algn="just"/>
            <a:endParaRPr lang="ru-RU" dirty="0" smtClean="0">
              <a:solidFill>
                <a:srgbClr val="0062AC"/>
              </a:solidFill>
            </a:endParaRPr>
          </a:p>
          <a:p>
            <a:pPr algn="just"/>
            <a:r>
              <a:rPr lang="ru-RU" dirty="0" smtClean="0">
                <a:solidFill>
                  <a:srgbClr val="0062AC"/>
                </a:solidFill>
              </a:rPr>
              <a:t>Многодетными семьями, нуждающимися в социальной поддержке являются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семьи, имеющие в своем составе трех и более несовершеннолетних детей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rgbClr val="0062AC"/>
                </a:solidFill>
              </a:rPr>
              <a:t>в том числе усыновленных и принятых под опеку (попечительство), в которых:</a:t>
            </a:r>
          </a:p>
          <a:p>
            <a:pPr marL="266700" indent="-2667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62AC"/>
                </a:solidFill>
              </a:rPr>
              <a:t>один или оба родителя являются гражданами Российской Федерации</a:t>
            </a:r>
            <a:r>
              <a:rPr lang="en-US" dirty="0" smtClean="0">
                <a:solidFill>
                  <a:srgbClr val="0062AC"/>
                </a:solidFill>
              </a:rPr>
              <a:t>;</a:t>
            </a:r>
            <a:endParaRPr lang="ru-RU" dirty="0" smtClean="0">
              <a:solidFill>
                <a:srgbClr val="0062AC"/>
              </a:solidFill>
            </a:endParaRPr>
          </a:p>
          <a:p>
            <a:pPr marL="266700" indent="-2667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62AC"/>
                </a:solidFill>
              </a:rPr>
              <a:t>а также многодетные семьи, в которых один или оба родителя имеют статус беженцев или вынужденных переселенцев, постоянно или преимущественно проживающие на территории Владимирской области в соответствии с законодательством Российской Федерации.</a:t>
            </a:r>
            <a:endParaRPr lang="ru-RU" dirty="0">
              <a:solidFill>
                <a:srgbClr val="0062AC"/>
              </a:solidFill>
              <a:latin typeface="+mj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6120680"/>
            <a:ext cx="400674" cy="620688"/>
            <a:chOff x="179512" y="6120680"/>
            <a:chExt cx="400674" cy="620688"/>
          </a:xfrm>
        </p:grpSpPr>
        <p:pic>
          <p:nvPicPr>
            <p:cNvPr id="16" name="Рисунок 15" descr="Брендирование В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6120680"/>
              <a:ext cx="379473" cy="620688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220146" y="6408712"/>
              <a:ext cx="360040" cy="332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социальная</a:t>
              </a:r>
            </a:p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защита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СОЦИАЛЬНЫЙ ПРОЕКТ «МНОГОДЕТНАЯ СЕМЬЯ — ЗАБОТА ОБЩАЯ»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4625"/>
            <a:ext cx="7992888" cy="720079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2600" dirty="0" smtClean="0">
                <a:solidFill>
                  <a:schemeClr val="bg1"/>
                </a:solidFill>
              </a:rPr>
              <a:t>СОЦИАЛЬНЫЙ ПРОЕКТ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«МНОГОДЕТНАЯ СЕМЬЯ — ЗАБОТА ОБЩАЯ»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6381329"/>
            <a:ext cx="467544" cy="476672"/>
          </a:xfrm>
        </p:spPr>
        <p:txBody>
          <a:bodyPr/>
          <a:lstStyle/>
          <a:p>
            <a:pPr algn="ctr"/>
            <a:fld id="{92EC4DFD-EDAA-473D-8735-946988611D1F}" type="slidenum">
              <a:rPr lang="ru-RU" sz="1800" smtClean="0">
                <a:solidFill>
                  <a:schemeClr val="bg1"/>
                </a:solidFill>
              </a:rPr>
              <a:pPr algn="ctr"/>
              <a:t>4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2AC"/>
                </a:solidFill>
              </a:rPr>
              <a:t>СОЦИАЛЬНАЯ ПОЛИТИКА В ОТНОШЕНИИ МНОГОДЕТНЫХ СЕМЕЙ</a:t>
            </a:r>
            <a:endParaRPr lang="ru-RU" sz="2400" b="1" dirty="0">
              <a:solidFill>
                <a:srgbClr val="0062A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340768"/>
            <a:ext cx="5760640" cy="707886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Во Владимирской области предусмотрены свыше 20 видов выплат, организован отдых семей: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046034"/>
            <a:ext cx="5760640" cy="404726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180975" indent="-180975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2AC"/>
                </a:solidFill>
              </a:rPr>
              <a:t>Областной материнский капитал, </a:t>
            </a:r>
            <a:endParaRPr lang="en-US" sz="2000" dirty="0" smtClean="0">
              <a:solidFill>
                <a:srgbClr val="0062AC"/>
              </a:solidFill>
            </a:endParaRPr>
          </a:p>
          <a:p>
            <a:pPr marL="180975" indent="-180975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2AC"/>
                </a:solidFill>
              </a:rPr>
              <a:t>Пособие по уходу за детьми, </a:t>
            </a:r>
            <a:endParaRPr lang="en-US" sz="2000" dirty="0" smtClean="0">
              <a:solidFill>
                <a:srgbClr val="0062AC"/>
              </a:solidFill>
            </a:endParaRPr>
          </a:p>
          <a:p>
            <a:pPr marL="180975" indent="-180975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2AC"/>
                </a:solidFill>
              </a:rPr>
              <a:t>Компенсационные выплаты на питание, проезд, школьную форму, оплату коммунальных услуг, </a:t>
            </a:r>
            <a:endParaRPr lang="en-US" sz="2000" dirty="0" smtClean="0">
              <a:solidFill>
                <a:srgbClr val="0062AC"/>
              </a:solidFill>
            </a:endParaRPr>
          </a:p>
          <a:p>
            <a:pPr marL="180975" indent="-180975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2AC"/>
                </a:solidFill>
              </a:rPr>
              <a:t>Социальный контракт  и другие.</a:t>
            </a:r>
          </a:p>
          <a:p>
            <a:pPr algn="just"/>
            <a:endParaRPr lang="ru-RU" sz="1000" dirty="0" smtClean="0">
              <a:solidFill>
                <a:srgbClr val="0062AC"/>
              </a:solidFill>
            </a:endParaRPr>
          </a:p>
          <a:p>
            <a:pPr algn="just"/>
            <a:r>
              <a:rPr lang="ru-RU" sz="2000" dirty="0" smtClean="0">
                <a:solidFill>
                  <a:srgbClr val="0062AC"/>
                </a:solidFill>
              </a:rPr>
              <a:t>На  эти цели в 2019 г. направляется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2,7 млрд. рублей.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Гарантированная материальная поддержка семьи </a:t>
            </a:r>
            <a:r>
              <a:rPr lang="ru-RU" sz="2000" dirty="0" smtClean="0">
                <a:solidFill>
                  <a:srgbClr val="0062AC"/>
                </a:solidFill>
              </a:rPr>
              <a:t>положительно влияет на решение о рождении ребенка. Численность многодетных семей в регионе с 2013 года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возросла в 1,7 раза (с 6786 до 11316).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Рисунок 20" descr="Семья 2016.jpg"/>
          <p:cNvPicPr>
            <a:picLocks noChangeAspect="1"/>
          </p:cNvPicPr>
          <p:nvPr/>
        </p:nvPicPr>
        <p:blipFill>
          <a:blip r:embed="rId2" cstate="print"/>
          <a:srcRect r="8987"/>
          <a:stretch>
            <a:fillRect/>
          </a:stretch>
        </p:blipFill>
        <p:spPr>
          <a:xfrm>
            <a:off x="6161117" y="1343064"/>
            <a:ext cx="2743399" cy="255402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79512" y="6120680"/>
            <a:ext cx="400674" cy="620688"/>
            <a:chOff x="179512" y="6120680"/>
            <a:chExt cx="400674" cy="620688"/>
          </a:xfrm>
        </p:grpSpPr>
        <p:pic>
          <p:nvPicPr>
            <p:cNvPr id="23" name="Рисунок 22" descr="Брендирование В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120680"/>
              <a:ext cx="379473" cy="620688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220146" y="6408712"/>
              <a:ext cx="360040" cy="332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социальная</a:t>
              </a:r>
            </a:p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защита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СОЦИАЛЬНЫЙ ПРОЕКТ «МНОГОДЕТНАЯ СЕМЬЯ — ЗАБОТА ОБЩАЯ»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4625"/>
            <a:ext cx="7992888" cy="720079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2600" dirty="0" smtClean="0">
                <a:solidFill>
                  <a:schemeClr val="bg1"/>
                </a:solidFill>
              </a:rPr>
              <a:t>СОЦИАЛЬНЫЙ ПРОЕКТ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«МНОГОДЕТНАЯ СЕМЬЯ — ЗАБОТА ОБЩАЯ»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6381329"/>
            <a:ext cx="467544" cy="476672"/>
          </a:xfrm>
        </p:spPr>
        <p:txBody>
          <a:bodyPr/>
          <a:lstStyle/>
          <a:p>
            <a:pPr algn="ctr"/>
            <a:fld id="{92EC4DFD-EDAA-473D-8735-946988611D1F}" type="slidenum">
              <a:rPr lang="ru-RU" sz="1800" smtClean="0">
                <a:solidFill>
                  <a:schemeClr val="bg1"/>
                </a:solidFill>
              </a:rPr>
              <a:pPr algn="ctr"/>
              <a:t>5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2AC"/>
                </a:solidFill>
              </a:rPr>
              <a:t>СОЦИАЛЬНАЯ ПОЛИТИКА В ОТНОШЕНИИ МНОГОДЕТНЫХ СЕМЕЙ</a:t>
            </a:r>
            <a:endParaRPr lang="ru-RU" sz="2400" b="1" dirty="0">
              <a:solidFill>
                <a:srgbClr val="0062AC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99592" y="908720"/>
            <a:ext cx="7949051" cy="1288634"/>
            <a:chOff x="691907" y="76"/>
            <a:chExt cx="7949051" cy="1288634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5400000">
              <a:off x="4022116" y="-3330133"/>
              <a:ext cx="1288634" cy="7949051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691908" y="62981"/>
              <a:ext cx="7886145" cy="1162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0"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dirty="0" smtClean="0">
                  <a:latin typeface="Arial Narrow" pitchFamily="34" charset="0"/>
                </a:rPr>
                <a:t>В целях стимулирования роста третьих и последующих  рождений в рамках национального проекта «Демография» и регионального проекта  «Финансовая поддержка семей при рождении детей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» </a:t>
              </a:r>
              <a:r>
                <a:rPr lang="ru-RU" sz="1600" b="1" kern="1200" dirty="0" smtClean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</a:rPr>
                <a:t> выплачивается ежемесячное пособие до достижения третьим (последующим) ребенком возраста  3 лет и  региональные единовременные денежные выплаты. </a:t>
              </a:r>
              <a:r>
                <a:rPr lang="ru-RU" sz="1600" b="0" kern="1200" dirty="0" smtClean="0">
                  <a:solidFill>
                    <a:schemeClr val="tx1"/>
                  </a:solidFill>
                  <a:latin typeface="Arial Narrow" pitchFamily="34" charset="0"/>
                </a:rPr>
                <a:t>На 01.05.2019 г.  ежемесячные выплаты получили  7591 семья на  263 млн. руб., единовременные – 715 семей на 6,4 млн. руб. </a:t>
              </a:r>
              <a:endParaRPr lang="ru-RU" sz="1600" b="0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99592" y="2266550"/>
            <a:ext cx="7949051" cy="1666506"/>
            <a:chOff x="648108" y="1368156"/>
            <a:chExt cx="7949051" cy="1666506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3789381" y="-1773117"/>
              <a:ext cx="1666506" cy="7949051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648109" y="1449507"/>
              <a:ext cx="7867699" cy="150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0"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0" kern="1200" dirty="0" smtClean="0">
                  <a:solidFill>
                    <a:schemeClr val="tx1"/>
                  </a:solidFill>
                  <a:latin typeface="Arial Narrow" pitchFamily="34" charset="0"/>
                </a:rPr>
                <a:t>В соответствии с Законом  </a:t>
              </a:r>
              <a:r>
                <a:rPr lang="ru-RU" sz="1600" kern="1200" dirty="0" smtClean="0">
                  <a:latin typeface="Arial Narrow" pitchFamily="34" charset="0"/>
                </a:rPr>
                <a:t>Владимирской области от 25.02.2015 № 10-ОЗ «О регулировании земельных отношений на территории Владимирской области» </a:t>
              </a: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Arial Narrow" pitchFamily="34" charset="0"/>
                </a:rPr>
                <a:t>многодетные семьи имеют право получить земельный участок со всей инфраструктурой и коммуникациями</a:t>
              </a:r>
              <a:r>
                <a:rPr lang="ru-RU" sz="1600" kern="1200" dirty="0" smtClean="0">
                  <a:latin typeface="Arial Narrow" pitchFamily="34" charset="0"/>
                </a:rPr>
                <a:t>.  При этом приемные семьи, семьи, воспитывающие восемь и более детей, а также семьи, в которых родилось трое и более малышей одновременно, получают землю независимо от того, каким имуществом они обладают и есть ли у них в собственности жилье. На 01.05.2019 г.  выделены земельные участки бесплатно 3419 многодетным  семьям.</a:t>
              </a:r>
              <a:endParaRPr lang="ru-RU" sz="1600" kern="1200" dirty="0">
                <a:latin typeface="Arial Narrow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99592" y="4005064"/>
            <a:ext cx="7949051" cy="892497"/>
            <a:chOff x="691908" y="3032067"/>
            <a:chExt cx="7949051" cy="892497"/>
          </a:xfrm>
        </p:grpSpPr>
        <p:sp>
          <p:nvSpPr>
            <p:cNvPr id="20" name="Прямоугольник с двумя скругленными соседними углами 19"/>
            <p:cNvSpPr/>
            <p:nvPr/>
          </p:nvSpPr>
          <p:spPr>
            <a:xfrm rot="5400000">
              <a:off x="4220185" y="-496210"/>
              <a:ext cx="892497" cy="7949051"/>
            </a:xfrm>
            <a:prstGeom prst="round2Same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691908" y="3075635"/>
              <a:ext cx="7905483" cy="805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0"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kern="1200" dirty="0" smtClean="0">
                  <a:solidFill>
                    <a:schemeClr val="accent4">
                      <a:lumMod val="75000"/>
                    </a:schemeClr>
                  </a:solidFill>
                  <a:latin typeface="Arial Narrow" pitchFamily="34" charset="0"/>
                </a:rPr>
                <a:t>Реализуется программа по обеспечению жильем многодетных семей </a:t>
              </a:r>
              <a:r>
                <a:rPr lang="ru-RU" sz="1600" b="0" kern="1200" dirty="0" smtClean="0">
                  <a:solidFill>
                    <a:schemeClr val="accent4">
                      <a:lumMod val="75000"/>
                    </a:schemeClr>
                  </a:solidFill>
                  <a:latin typeface="Arial Narrow" pitchFamily="34" charset="0"/>
                </a:rPr>
                <a:t>(</a:t>
              </a:r>
              <a:r>
                <a:rPr lang="ru-RU" sz="1600" b="0" kern="1200" dirty="0" smtClean="0">
                  <a:solidFill>
                    <a:schemeClr val="tx1"/>
                  </a:solidFill>
                  <a:latin typeface="Arial Narrow" pitchFamily="34" charset="0"/>
                </a:rPr>
                <a:t>постановление Губернатора области от 13.12.2013 № 1390), в</a:t>
              </a:r>
              <a:r>
                <a:rPr lang="ru-RU" sz="1600" kern="1200" dirty="0" smtClean="0">
                  <a:latin typeface="Arial Narrow" pitchFamily="34" charset="0"/>
                </a:rPr>
                <a:t> рамках которой предоставляются субсидии на строительство жилья. Целевые выплаты предоставлены 174 многодетным семьям.</a:t>
              </a:r>
              <a:endParaRPr lang="ru-RU" sz="1600" kern="1200" dirty="0">
                <a:latin typeface="Arial Narrow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99592" y="5013176"/>
            <a:ext cx="7949051" cy="936104"/>
            <a:chOff x="691908" y="3990930"/>
            <a:chExt cx="7949051" cy="779503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4276682" y="406156"/>
              <a:ext cx="779503" cy="7949051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91908" y="4028982"/>
              <a:ext cx="7910999" cy="703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0"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dirty="0" smtClean="0">
                  <a:latin typeface="Arial Narrow" pitchFamily="34" charset="0"/>
                </a:rPr>
                <a:t>Для проведения разъяснительной работы, обсуждения проблемных вопросов, выработки решений и рекомендаций по их устранению в апреле текущего года </a:t>
              </a:r>
              <a:r>
                <a:rPr lang="ru-RU" sz="1600" b="1" kern="1200" dirty="0" smtClean="0">
                  <a:solidFill>
                    <a:schemeClr val="accent5">
                      <a:lumMod val="75000"/>
                    </a:schemeClr>
                  </a:solidFill>
                  <a:latin typeface="Arial Narrow" pitchFamily="34" charset="0"/>
                </a:rPr>
                <a:t>создан областной  Совет по делам многодетных семей при департаменте социальной защиты населения администрации области</a:t>
              </a:r>
              <a:r>
                <a:rPr lang="ru-RU" sz="1600" kern="1200" dirty="0" smtClean="0">
                  <a:latin typeface="Arial Narrow" pitchFamily="34" charset="0"/>
                </a:rPr>
                <a:t>.</a:t>
              </a:r>
              <a:endParaRPr lang="ru-RU" sz="1600" kern="1200" dirty="0">
                <a:latin typeface="Arial Narrow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9512" y="908720"/>
            <a:ext cx="691908" cy="988440"/>
            <a:chOff x="0" y="325757"/>
            <a:chExt cx="691908" cy="98844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148266" y="474023"/>
              <a:ext cx="988440" cy="691908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671711"/>
              <a:ext cx="691908" cy="296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 </a:t>
              </a:r>
              <a:endParaRPr lang="ru-RU" sz="19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512" y="2276872"/>
            <a:ext cx="691908" cy="988440"/>
            <a:chOff x="0" y="1716459"/>
            <a:chExt cx="691908" cy="98844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148266" y="1864725"/>
              <a:ext cx="988440" cy="691908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062413"/>
              <a:ext cx="691908" cy="296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 </a:t>
              </a:r>
              <a:endParaRPr lang="ru-RU" sz="19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79512" y="4005064"/>
            <a:ext cx="691908" cy="988440"/>
            <a:chOff x="0" y="2880321"/>
            <a:chExt cx="691908" cy="988440"/>
          </a:xfrm>
        </p:grpSpPr>
        <p:sp>
          <p:nvSpPr>
            <p:cNvPr id="32" name="Нашивка 31"/>
            <p:cNvSpPr/>
            <p:nvPr/>
          </p:nvSpPr>
          <p:spPr>
            <a:xfrm rot="5400000">
              <a:off x="-148266" y="3028587"/>
              <a:ext cx="988440" cy="691908"/>
            </a:xfrm>
            <a:prstGeom prst="chevron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0" y="3226275"/>
              <a:ext cx="691908" cy="296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 </a:t>
              </a:r>
              <a:endParaRPr lang="ru-RU" sz="19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79512" y="5013176"/>
            <a:ext cx="691908" cy="988440"/>
            <a:chOff x="0" y="3833412"/>
            <a:chExt cx="691908" cy="988440"/>
          </a:xfrm>
        </p:grpSpPr>
        <p:sp>
          <p:nvSpPr>
            <p:cNvPr id="35" name="Нашивка 34"/>
            <p:cNvSpPr/>
            <p:nvPr/>
          </p:nvSpPr>
          <p:spPr>
            <a:xfrm rot="5400000">
              <a:off x="-148266" y="3981678"/>
              <a:ext cx="988440" cy="691908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4"/>
            <p:cNvSpPr/>
            <p:nvPr/>
          </p:nvSpPr>
          <p:spPr>
            <a:xfrm>
              <a:off x="0" y="4179366"/>
              <a:ext cx="691908" cy="296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79512" y="6120680"/>
            <a:ext cx="400674" cy="620688"/>
            <a:chOff x="179512" y="6120680"/>
            <a:chExt cx="400674" cy="620688"/>
          </a:xfrm>
        </p:grpSpPr>
        <p:pic>
          <p:nvPicPr>
            <p:cNvPr id="41" name="Рисунок 40" descr="Брендирование В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120680"/>
              <a:ext cx="379473" cy="620688"/>
            </a:xfrm>
            <a:prstGeom prst="rect">
              <a:avLst/>
            </a:prstGeom>
          </p:spPr>
        </p:pic>
        <p:sp>
          <p:nvSpPr>
            <p:cNvPr id="42" name="Прямоугольник 41"/>
            <p:cNvSpPr/>
            <p:nvPr/>
          </p:nvSpPr>
          <p:spPr>
            <a:xfrm>
              <a:off x="220146" y="6408712"/>
              <a:ext cx="360040" cy="332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социальная</a:t>
              </a:r>
            </a:p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защита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СОЦИАЛЬНЫЙ ПРОЕКТ «МНОГОДЕТНАЯ СЕМЬЯ — ЗАБОТА ОБЩАЯ»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4625"/>
            <a:ext cx="7992888" cy="720079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2600" dirty="0" smtClean="0">
                <a:solidFill>
                  <a:schemeClr val="bg1"/>
                </a:solidFill>
              </a:rPr>
              <a:t>СОЦИАЛЬНЫЙ ПРОЕКТ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«МНОГОДЕТНАЯ СЕМЬЯ — ЗАБОТА ОБЩАЯ»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6381329"/>
            <a:ext cx="467544" cy="476672"/>
          </a:xfrm>
        </p:spPr>
        <p:txBody>
          <a:bodyPr/>
          <a:lstStyle/>
          <a:p>
            <a:pPr algn="ctr"/>
            <a:fld id="{92EC4DFD-EDAA-473D-8735-946988611D1F}" type="slidenum">
              <a:rPr lang="ru-RU" sz="1800" smtClean="0">
                <a:solidFill>
                  <a:schemeClr val="bg1"/>
                </a:solidFill>
              </a:rPr>
              <a:pPr algn="ctr"/>
              <a:t>6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2AC"/>
                </a:solidFill>
              </a:rPr>
              <a:t>ПРОБЛЕМНЫЕ ВОПРОСЫ</a:t>
            </a:r>
            <a:endParaRPr lang="ru-RU" sz="2800" b="1" dirty="0">
              <a:solidFill>
                <a:srgbClr val="0062AC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-684584" y="1052736"/>
          <a:ext cx="105131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79512" y="6120680"/>
            <a:ext cx="400674" cy="620688"/>
            <a:chOff x="179512" y="6120680"/>
            <a:chExt cx="400674" cy="620688"/>
          </a:xfrm>
        </p:grpSpPr>
        <p:pic>
          <p:nvPicPr>
            <p:cNvPr id="16" name="Рисунок 15" descr="Брендирование В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512" y="6120680"/>
              <a:ext cx="379473" cy="620688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220146" y="6408712"/>
              <a:ext cx="360040" cy="332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социальная</a:t>
              </a:r>
            </a:p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защита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67544" y="3356992"/>
            <a:ext cx="8280920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556792"/>
            <a:ext cx="8280920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Механизмы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80920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</a:rPr>
              <a:t>Целевой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показатель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332656"/>
            <a:ext cx="6120680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СООТНОШЕНИЕ ЧИСЛЕННОСТИ МНОГОДЕТНЫХ СЕМЕЙ В 2020 ГОДУ К 2018 ГОДУ НЕ МЕНЕЕ 1,01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3429000"/>
            <a:ext cx="1944216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800"/>
              </a:lnSpc>
            </a:pPr>
            <a:r>
              <a:rPr lang="ru-RU" sz="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Увеличение размеров выплат:</a:t>
            </a:r>
            <a:endParaRPr lang="en-US" sz="8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lvl="0">
              <a:lnSpc>
                <a:spcPts val="800"/>
              </a:lnSpc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Arial Narrow" pitchFamily="34" charset="0"/>
              </a:rPr>
              <a:t>на питание и проезд школьников</a:t>
            </a:r>
          </a:p>
          <a:p>
            <a:pPr lvl="0">
              <a:lnSpc>
                <a:spcPts val="800"/>
              </a:lnSpc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Arial Narrow" pitchFamily="34" charset="0"/>
              </a:rPr>
              <a:t> компенсации на коммунальные услуги семьям с 8 и более детьми</a:t>
            </a:r>
          </a:p>
          <a:p>
            <a:pPr lvl="0" algn="ctr">
              <a:lnSpc>
                <a:spcPts val="800"/>
              </a:lnSpc>
            </a:pPr>
            <a:r>
              <a:rPr lang="ru-RU" sz="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Расширение контингента: </a:t>
            </a:r>
            <a:r>
              <a:rPr lang="ru-RU" sz="800" dirty="0" smtClean="0">
                <a:solidFill>
                  <a:schemeClr val="tx1"/>
                </a:solidFill>
                <a:latin typeface="Arial Narrow" pitchFamily="34" charset="0"/>
              </a:rPr>
              <a:t>изменение условий получения социального контракта (повышение критерия нуждаемости с 1 до</a:t>
            </a:r>
            <a:r>
              <a:rPr lang="en-US" sz="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Arial Narrow" pitchFamily="34" charset="0"/>
              </a:rPr>
              <a:t>1,5 </a:t>
            </a:r>
            <a:r>
              <a:rPr lang="ru-RU" sz="800" dirty="0" err="1" smtClean="0">
                <a:solidFill>
                  <a:schemeClr val="tx1"/>
                </a:solidFill>
                <a:latin typeface="Arial Narrow" pitchFamily="34" charset="0"/>
              </a:rPr>
              <a:t>прож.мин</a:t>
            </a:r>
            <a:r>
              <a:rPr lang="ru-RU" sz="800" dirty="0" smtClean="0">
                <a:solidFill>
                  <a:schemeClr val="tx1"/>
                </a:solidFill>
                <a:latin typeface="Arial Narrow" pitchFamily="34" charset="0"/>
              </a:rPr>
              <a:t>.)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9752" y="4437112"/>
            <a:ext cx="1944216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900"/>
              </a:lnSpc>
            </a:pPr>
            <a:r>
              <a:rPr lang="ru-RU" sz="800" dirty="0" smtClean="0">
                <a:latin typeface="Arial Narrow" pitchFamily="34" charset="0"/>
              </a:rPr>
              <a:t>Рассмотрение вопроса об увеличении финансирования подпрограммы «Обеспечение жильем молодых семей Владимирской области»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5877272"/>
            <a:ext cx="1800200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1000"/>
              </a:lnSpc>
            </a:pPr>
            <a:endParaRPr lang="ru-RU" sz="1000" dirty="0" smtClean="0"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3429000"/>
            <a:ext cx="180020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1000"/>
              </a:lnSpc>
            </a:pPr>
            <a:r>
              <a:rPr lang="ru-RU" sz="1000" dirty="0" smtClean="0">
                <a:latin typeface="Arial Narrow" pitchFamily="34" charset="0"/>
              </a:rPr>
              <a:t>Паспортизация многодетных семей в целях установления нуждаемости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4149080"/>
            <a:ext cx="180020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1000"/>
              </a:lnSpc>
            </a:pPr>
            <a:r>
              <a:rPr lang="ru-RU" sz="900" dirty="0" smtClean="0">
                <a:latin typeface="Arial Narrow" pitchFamily="34" charset="0"/>
              </a:rPr>
              <a:t>Внедрение социальных технологий (менеджера по сопровождению многодетных семей, социальной няни, домашнего помощника)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60232" y="3429000"/>
            <a:ext cx="180020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1000"/>
              </a:lnSpc>
            </a:pPr>
            <a:r>
              <a:rPr lang="ru-RU" sz="1000" dirty="0" smtClean="0">
                <a:latin typeface="Arial Narrow" pitchFamily="34" charset="0"/>
              </a:rPr>
              <a:t>Проведение просветительской работы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60232" y="4149080"/>
            <a:ext cx="180020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1000"/>
              </a:lnSpc>
            </a:pPr>
            <a:r>
              <a:rPr lang="ru-RU" sz="1000" dirty="0" smtClean="0">
                <a:latin typeface="Arial Narrow" pitchFamily="34" charset="0"/>
              </a:rPr>
              <a:t>Выпуск и распространение памяток, буклетов и др.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508104" y="1268760"/>
            <a:ext cx="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47864" y="1484784"/>
            <a:ext cx="43204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347864" y="1484784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08104" y="1484784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668344" y="1484784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67544" y="2780928"/>
            <a:ext cx="82809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</a:rPr>
              <a:t>Ответственные: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195736" y="2204864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95736" y="2204864"/>
            <a:ext cx="0" cy="31683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95736" y="3861048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339752" y="5589240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95736" y="4725144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27984" y="2204864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427984" y="3789040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427984" y="4437112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516216" y="2204864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16216" y="2204864"/>
            <a:ext cx="0" cy="22322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516216" y="3789040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516216" y="4437112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411760" y="2780928"/>
            <a:ext cx="208823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>
              <a:lnSpc>
                <a:spcPts val="700"/>
              </a:lnSpc>
            </a:pPr>
            <a:r>
              <a:rPr lang="ru-RU" sz="900" dirty="0" smtClean="0">
                <a:solidFill>
                  <a:srgbClr val="C00000"/>
                </a:solidFill>
                <a:latin typeface="Arial Narrow" pitchFamily="34" charset="0"/>
              </a:rPr>
              <a:t>  по компетенции департаменты:</a:t>
            </a:r>
          </a:p>
          <a:p>
            <a:pPr>
              <a:lnSpc>
                <a:spcPts val="700"/>
              </a:lnSpc>
            </a:pPr>
            <a:r>
              <a:rPr lang="ru-RU" sz="900" dirty="0" smtClean="0">
                <a:solidFill>
                  <a:srgbClr val="0070C0"/>
                </a:solidFill>
                <a:latin typeface="Arial Narrow" pitchFamily="34" charset="0"/>
              </a:rPr>
              <a:t>- социальной защиты населения;</a:t>
            </a:r>
          </a:p>
          <a:p>
            <a:pPr>
              <a:lnSpc>
                <a:spcPts val="700"/>
              </a:lnSpc>
            </a:pPr>
            <a:r>
              <a:rPr lang="ru-RU" sz="900" dirty="0" smtClean="0">
                <a:solidFill>
                  <a:srgbClr val="0070C0"/>
                </a:solidFill>
                <a:latin typeface="Arial Narrow" pitchFamily="34" charset="0"/>
              </a:rPr>
              <a:t>- имущественных и земельных отношений;</a:t>
            </a:r>
          </a:p>
          <a:p>
            <a:pPr>
              <a:lnSpc>
                <a:spcPts val="700"/>
              </a:lnSpc>
            </a:pPr>
            <a:r>
              <a:rPr lang="ru-RU" sz="900" dirty="0" smtClean="0">
                <a:solidFill>
                  <a:srgbClr val="0070C0"/>
                </a:solidFill>
                <a:latin typeface="Arial Narrow" pitchFamily="34" charset="0"/>
              </a:rPr>
              <a:t>- строительства и архитектуры.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427984" y="2204864"/>
            <a:ext cx="0" cy="22322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644008" y="2780928"/>
            <a:ext cx="15841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ts val="700"/>
              </a:lnSpc>
            </a:pPr>
            <a:r>
              <a:rPr lang="ru-RU" sz="900" dirty="0" smtClean="0">
                <a:solidFill>
                  <a:srgbClr val="0070C0"/>
                </a:solidFill>
                <a:latin typeface="Arial Narrow" pitchFamily="34" charset="0"/>
              </a:rPr>
              <a:t>департамент социальной </a:t>
            </a:r>
          </a:p>
          <a:p>
            <a:pPr algn="ctr">
              <a:lnSpc>
                <a:spcPts val="700"/>
              </a:lnSpc>
            </a:pPr>
            <a:r>
              <a:rPr lang="ru-RU" sz="900" dirty="0" smtClean="0">
                <a:solidFill>
                  <a:srgbClr val="0070C0"/>
                </a:solidFill>
                <a:latin typeface="Arial Narrow" pitchFamily="34" charset="0"/>
              </a:rPr>
              <a:t>защиты населения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876256" y="2780928"/>
            <a:ext cx="15841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ts val="700"/>
              </a:lnSpc>
            </a:pPr>
            <a:r>
              <a:rPr lang="ru-RU" sz="900" dirty="0" smtClean="0">
                <a:solidFill>
                  <a:srgbClr val="0070C0"/>
                </a:solidFill>
                <a:latin typeface="Arial Narrow" pitchFamily="34" charset="0"/>
              </a:rPr>
              <a:t>департамент социальной </a:t>
            </a:r>
          </a:p>
          <a:p>
            <a:pPr algn="ctr">
              <a:lnSpc>
                <a:spcPts val="700"/>
              </a:lnSpc>
            </a:pPr>
            <a:r>
              <a:rPr lang="ru-RU" sz="900" dirty="0" smtClean="0">
                <a:solidFill>
                  <a:srgbClr val="0070C0"/>
                </a:solidFill>
                <a:latin typeface="Arial Narrow" pitchFamily="34" charset="0"/>
              </a:rPr>
              <a:t>защиты населения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67544" y="5805264"/>
            <a:ext cx="828092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70C0"/>
                </a:solidFill>
              </a:rPr>
              <a:t>Дополнительный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бюджет, млн.руб.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411760" y="5877272"/>
            <a:ext cx="208823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100" dirty="0" smtClean="0">
                <a:solidFill>
                  <a:srgbClr val="0070C0"/>
                </a:solidFill>
                <a:latin typeface="Arial Narrow" pitchFamily="34" charset="0"/>
              </a:rPr>
              <a:t> - департамент социальной </a:t>
            </a:r>
            <a:br>
              <a:rPr lang="ru-RU" sz="11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1100" dirty="0" smtClean="0">
                <a:solidFill>
                  <a:srgbClr val="0070C0"/>
                </a:solidFill>
                <a:latin typeface="Arial Narrow" pitchFamily="34" charset="0"/>
              </a:rPr>
              <a:t>    защиты населения - </a:t>
            </a:r>
            <a:r>
              <a:rPr lang="ru-RU" sz="11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  <a:latin typeface="Arial Narrow" pitchFamily="34" charset="0"/>
              </a:rPr>
              <a:t>43,7</a:t>
            </a:r>
            <a:endParaRPr lang="ru-RU" sz="1100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44008" y="5877272"/>
            <a:ext cx="15841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ts val="700"/>
              </a:lnSpc>
            </a:pPr>
            <a:r>
              <a:rPr lang="ru-RU" sz="1100" dirty="0" smtClean="0">
                <a:solidFill>
                  <a:srgbClr val="0070C0"/>
                </a:solidFill>
                <a:latin typeface="Arial Narrow" pitchFamily="34" charset="0"/>
              </a:rPr>
              <a:t>не предусмотрено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804248" y="5877272"/>
            <a:ext cx="15841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ts val="700"/>
              </a:lnSpc>
            </a:pPr>
            <a:r>
              <a:rPr lang="ru-RU" sz="1100" dirty="0" smtClean="0">
                <a:solidFill>
                  <a:srgbClr val="0070C0"/>
                </a:solidFill>
                <a:latin typeface="Arial Narrow" pitchFamily="34" charset="0"/>
              </a:rPr>
              <a:t>не предусмотрено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СОЦИАЛЬНЫЙ ПРОЕКТ «МНОГОДЕТНАЯ СЕМЬЯ — ЗАБОТА ОБЩАЯ»</a:t>
            </a:r>
          </a:p>
        </p:txBody>
      </p:sp>
      <p:sp>
        <p:nvSpPr>
          <p:cNvPr id="6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6381329"/>
            <a:ext cx="467544" cy="476672"/>
          </a:xfrm>
        </p:spPr>
        <p:txBody>
          <a:bodyPr/>
          <a:lstStyle/>
          <a:p>
            <a:pPr algn="ctr"/>
            <a:fld id="{92EC4DFD-EDAA-473D-8735-946988611D1F}" type="slidenum">
              <a:rPr lang="ru-RU" sz="1800" smtClean="0">
                <a:solidFill>
                  <a:schemeClr val="bg1"/>
                </a:solidFill>
              </a:rPr>
              <a:pPr algn="ctr"/>
              <a:t>7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1700808"/>
            <a:ext cx="1872208" cy="93610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1200"/>
              </a:lnSpc>
            </a:pPr>
            <a:r>
              <a:rPr lang="ru-RU" sz="1100" dirty="0" smtClean="0">
                <a:latin typeface="Arial Narrow" pitchFamily="34" charset="0"/>
              </a:rPr>
              <a:t>Развитие системы поддержки семьи в связи с рождением и воспитанием детей и улучшение качества жизни многодетных семей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700808"/>
            <a:ext cx="1800200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1200"/>
              </a:lnSpc>
            </a:pPr>
            <a:r>
              <a:rPr lang="ru-RU" sz="1100" dirty="0" smtClean="0">
                <a:latin typeface="Arial Narrow" pitchFamily="34" charset="0"/>
              </a:rPr>
              <a:t>Сокращение рисков возникновения трудной жизненной ситуации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1700808"/>
            <a:ext cx="194421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lnSpc>
                <a:spcPts val="1200"/>
              </a:lnSpc>
            </a:pPr>
            <a:r>
              <a:rPr lang="ru-RU" sz="1100" dirty="0" smtClean="0">
                <a:latin typeface="Arial Narrow" pitchFamily="34" charset="0"/>
              </a:rPr>
              <a:t>Повышение уровня информированности многодетных родителей о действующих государственных мерах социальной поддержки, льготах и выплатах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339752" y="5013176"/>
            <a:ext cx="1944216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800"/>
              </a:lnSpc>
            </a:pPr>
            <a:r>
              <a:rPr lang="ru-RU" sz="800" dirty="0" smtClean="0">
                <a:latin typeface="Arial Narrow" pitchFamily="34" charset="0"/>
              </a:rPr>
              <a:t>Рассмотрение вопроса об установлении (с согласия многодетных семей) иных мер социальной поддержки по обеспечению жилыми помещениями взамен предоставления им земельного участка в собственность бесплатно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195736" y="5373216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/>
          <p:cNvGrpSpPr/>
          <p:nvPr/>
        </p:nvGrpSpPr>
        <p:grpSpPr>
          <a:xfrm>
            <a:off x="179512" y="6120680"/>
            <a:ext cx="400674" cy="620688"/>
            <a:chOff x="179512" y="6120680"/>
            <a:chExt cx="400674" cy="620688"/>
          </a:xfrm>
        </p:grpSpPr>
        <p:pic>
          <p:nvPicPr>
            <p:cNvPr id="72" name="Рисунок 71" descr="Брендирование В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120680"/>
              <a:ext cx="379473" cy="620688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220146" y="6408712"/>
              <a:ext cx="360040" cy="332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социальная</a:t>
              </a:r>
            </a:p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защита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СОЦИАЛЬНЫЙ ПРОЕКТ «МНОГОДЕТНАЯ СЕМЬЯ — ЗАБОТА ОБЩАЯ»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4625"/>
            <a:ext cx="7992888" cy="720079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2600" dirty="0" smtClean="0">
                <a:solidFill>
                  <a:schemeClr val="bg1"/>
                </a:solidFill>
              </a:rPr>
              <a:t>СОЦИАЛЬНЫЙ ПРОЕКТ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«МНОГОДЕТНАЯ СЕМЬЯ — ЗАБОТА ОБЩАЯ»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6381329"/>
            <a:ext cx="467544" cy="476672"/>
          </a:xfrm>
        </p:spPr>
        <p:txBody>
          <a:bodyPr/>
          <a:lstStyle/>
          <a:p>
            <a:pPr algn="ctr"/>
            <a:fld id="{92EC4DFD-EDAA-473D-8735-946988611D1F}" type="slidenum">
              <a:rPr lang="ru-RU" sz="1800" smtClean="0">
                <a:solidFill>
                  <a:schemeClr val="bg1"/>
                </a:solidFill>
              </a:rPr>
              <a:pPr algn="ctr"/>
              <a:t>8</a:t>
            </a:fld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692696"/>
          <a:ext cx="8640960" cy="5509044"/>
        </p:xfrm>
        <a:graphic>
          <a:graphicData uri="http://schemas.openxmlformats.org/drawingml/2006/table">
            <a:tbl>
              <a:tblPr/>
              <a:tblGrid>
                <a:gridCol w="5563358"/>
                <a:gridCol w="1772465"/>
                <a:gridCol w="1305137"/>
              </a:tblGrid>
              <a:tr h="56831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СРОК</a:t>
                      </a:r>
                      <a:endParaRPr lang="ru-RU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546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62AC"/>
                        </a:buClr>
                        <a:buFont typeface="+mj-lt"/>
                        <a:buNone/>
                      </a:pPr>
                      <a:r>
                        <a:rPr lang="ru-RU" sz="1500" b="1" dirty="0" smtClean="0">
                          <a:solidFill>
                            <a:srgbClr val="0062AC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1. Внесены в Законодательное Собрание области законопроекты,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направленные на увеличение размеров выплат и расширение контингента, а также  разработаны порядки реализации вновь принятых расходных обязательств.</a:t>
                      </a:r>
                    </a:p>
                    <a:p>
                      <a:pPr marL="0" indent="-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62AC"/>
                        </a:buClr>
                        <a:buFont typeface="+mj-lt"/>
                        <a:buNone/>
                      </a:pPr>
                      <a:r>
                        <a:rPr lang="ru-RU" sz="1500" b="1" dirty="0" smtClean="0">
                          <a:solidFill>
                            <a:srgbClr val="0062AC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Рассмотрены вопросы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, связанные с улучшением жилищных условий многодетных семей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.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Calibri"/>
                      </a:endParaRPr>
                    </a:p>
                  </a:txBody>
                  <a:tcPr marL="42997" marR="42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подготовлены не менее 3 НПА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5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83">
                <a:tc>
                  <a:txBody>
                    <a:bodyPr/>
                    <a:lstStyle/>
                    <a:p>
                      <a:pPr marL="0" indent="-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62AC"/>
                        </a:buClr>
                        <a:buFont typeface="+mj-lt"/>
                        <a:buNone/>
                        <a:tabLst>
                          <a:tab pos="180975" algn="l"/>
                        </a:tabLst>
                      </a:pPr>
                      <a:r>
                        <a:rPr lang="ru-RU" sz="1500" b="1" dirty="0" smtClean="0">
                          <a:solidFill>
                            <a:srgbClr val="0062AC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2. Предоставлены выплаты 100% многодетных семей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, имеющих право на их получение.</a:t>
                      </a:r>
                    </a:p>
                  </a:txBody>
                  <a:tcPr marL="42997" marR="42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не менее 6450 семей</a:t>
                      </a:r>
                      <a:endParaRPr lang="ru-RU" sz="1500" b="1" dirty="0">
                        <a:solidFill>
                          <a:srgbClr val="0070C0"/>
                        </a:solidFill>
                        <a:latin typeface="Arial Narrow" pitchFamily="34" charset="0"/>
                        <a:ea typeface="Calibri"/>
                        <a:cs typeface="Calibri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solidFill>
                          <a:srgbClr val="0070C0"/>
                        </a:solidFill>
                        <a:latin typeface="Arial Narrow" pitchFamily="34" charset="0"/>
                        <a:ea typeface="Calibri"/>
                        <a:cs typeface="Calibri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9102">
                <a:tc>
                  <a:txBody>
                    <a:bodyPr/>
                    <a:lstStyle/>
                    <a:p>
                      <a:pPr marL="0" marR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62AC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3.  Улучшено материальное положение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многодетных семей.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не менее 5400 семей</a:t>
                      </a:r>
                    </a:p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2020 год</a:t>
                      </a: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94">
                <a:tc>
                  <a:txBody>
                    <a:bodyPr/>
                    <a:lstStyle/>
                    <a:p>
                      <a:pPr marL="0" marR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62AC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4. Проведена паспортизация многодетных семей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в целях установления нуждаемости.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обследованы 100% многодетных семей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2019 – 2020 гг.</a:t>
                      </a:r>
                    </a:p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9283">
                <a:tc>
                  <a:txBody>
                    <a:bodyPr/>
                    <a:lstStyle/>
                    <a:p>
                      <a:pPr marL="0" marR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62AC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5.  Охвачены социальной технологией 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не менее 5% от числа многодетных семей с 8 и более детьми, а также  родивших двойню тройню и др.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 семей</a:t>
                      </a:r>
                    </a:p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2020 год</a:t>
                      </a:r>
                    </a:p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236">
                <a:tc>
                  <a:txBody>
                    <a:bodyPr/>
                    <a:lstStyle/>
                    <a:p>
                      <a:pPr marL="0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62AC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6.  Организована просветительская работа 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получены знания по вопросам социальной поддержки 100% многодетных семей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2019 – 2020 гг.</a:t>
                      </a: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807">
                <a:tc>
                  <a:txBody>
                    <a:bodyPr/>
                    <a:lstStyle/>
                    <a:p>
                      <a:pPr marL="0" marR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62AC"/>
                          </a:solidFill>
                          <a:latin typeface="Arial Narrow" pitchFamily="34" charset="0"/>
                          <a:ea typeface="Calibri"/>
                          <a:cs typeface="Calibri"/>
                        </a:rPr>
                        <a:t>7.  Выпущены и распространены памятки, буклеты, листовки и т.п.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не менее 12 тысяч шт.</a:t>
                      </a:r>
                    </a:p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endParaRPr lang="ru-RU" sz="1500" b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2019 – 2020 гг.</a:t>
                      </a:r>
                    </a:p>
                    <a:p>
                      <a:pPr marL="0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endParaRPr lang="ru-RU" sz="1500" b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2AC"/>
                </a:solidFill>
              </a:rPr>
              <a:t>РЕЗУЛЬТАТЫ ПРОЕКТА</a:t>
            </a:r>
            <a:endParaRPr lang="ru-RU" sz="2800" b="1" dirty="0">
              <a:solidFill>
                <a:srgbClr val="0062AC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6120680"/>
            <a:ext cx="400674" cy="620688"/>
            <a:chOff x="179512" y="6120680"/>
            <a:chExt cx="400674" cy="620688"/>
          </a:xfrm>
        </p:grpSpPr>
        <p:pic>
          <p:nvPicPr>
            <p:cNvPr id="16" name="Рисунок 15" descr="Брендирование В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120680"/>
              <a:ext cx="379473" cy="620688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220146" y="6408712"/>
              <a:ext cx="360040" cy="332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социальная</a:t>
              </a:r>
            </a:p>
            <a:p>
              <a:pPr lvl="0"/>
              <a:r>
                <a:rPr lang="ru-RU" sz="400" dirty="0" smtClean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защита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1093</Words>
  <Application>Microsoft Office PowerPoint</Application>
  <PresentationFormat>Экран (4:3)</PresentationFormat>
  <Paragraphs>140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ПАСПОРТ социального проекта «МНОГОДЕТНАЯ СЕМЬЯ –  ЗАБОТА ОБЩАЯ»</vt:lpstr>
      <vt:lpstr>Социальный проект «МНОГОДЕТНАЯ СЕМЬЯ –    ЗАБОТА ОБЩАЯ»</vt:lpstr>
      <vt:lpstr>СОЦИАЛЬНЫЙ ПРОЕКТ  «МНОГОДЕТНАЯ СЕМЬЯ — ЗАБОТА ОБЩАЯ»</vt:lpstr>
      <vt:lpstr>СОЦИАЛЬНЫЙ ПРОЕКТ  «МНОГОДЕТНАЯ СЕМЬЯ — ЗАБОТА ОБЩАЯ»</vt:lpstr>
      <vt:lpstr>СОЦИАЛЬНЫЙ ПРОЕКТ  «МНОГОДЕТНАЯ СЕМЬЯ — ЗАБОТА ОБЩАЯ»</vt:lpstr>
      <vt:lpstr>СОЦИАЛЬНЫЙ ПРОЕКТ  «МНОГОДЕТНАЯ СЕМЬЯ — ЗАБОТА ОБЩАЯ»</vt:lpstr>
      <vt:lpstr>Слайд 7</vt:lpstr>
      <vt:lpstr>СОЦИАЛЬНЫЙ ПРОЕКТ  «МНОГОДЕТНАЯ СЕМЬЯ — ЗАБОТА ОБЩАЯ»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vtz</dc:creator>
  <cp:lastModifiedBy>vtz</cp:lastModifiedBy>
  <cp:revision>81</cp:revision>
  <dcterms:created xsi:type="dcterms:W3CDTF">2019-03-06T08:00:12Z</dcterms:created>
  <dcterms:modified xsi:type="dcterms:W3CDTF">2019-06-06T08:24:32Z</dcterms:modified>
</cp:coreProperties>
</file>