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70" r:id="rId3"/>
    <p:sldId id="261" r:id="rId4"/>
    <p:sldId id="256" r:id="rId5"/>
    <p:sldId id="258" r:id="rId6"/>
    <p:sldId id="259" r:id="rId7"/>
    <p:sldId id="267" r:id="rId8"/>
    <p:sldId id="265" r:id="rId9"/>
    <p:sldId id="268" r:id="rId10"/>
  </p:sldIdLst>
  <p:sldSz cx="9144000" cy="6858000" type="screen4x3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735"/>
    <a:srgbClr val="C51507"/>
    <a:srgbClr val="77933C"/>
    <a:srgbClr val="CDFF96"/>
    <a:srgbClr val="0062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32886-1CFB-4113-8DE3-A608517B887F}" type="doc">
      <dgm:prSet loTypeId="urn:microsoft.com/office/officeart/2005/8/layout/chevron2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26F8CCBB-CE4C-454C-B577-D6ECD933F09B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97E491E1-EAB5-4C97-849F-BA052937B96F}" type="parTrans" cxnId="{AEDAF566-B39C-49E7-ABB1-FDA37577DD7D}">
      <dgm:prSet/>
      <dgm:spPr/>
      <dgm:t>
        <a:bodyPr/>
        <a:lstStyle/>
        <a:p>
          <a:endParaRPr lang="ru-RU"/>
        </a:p>
      </dgm:t>
    </dgm:pt>
    <dgm:pt modelId="{8A0F07AC-E0A5-4B75-AF4A-2FDBB93E042C}" type="sibTrans" cxnId="{AEDAF566-B39C-49E7-ABB1-FDA37577DD7D}">
      <dgm:prSet/>
      <dgm:spPr/>
      <dgm:t>
        <a:bodyPr/>
        <a:lstStyle/>
        <a:p>
          <a:endParaRPr lang="ru-RU"/>
        </a:p>
      </dgm:t>
    </dgm:pt>
    <dgm:pt modelId="{5C7776EE-92AF-4F98-9C82-D7704650CBAF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8E346542-8D75-416A-9485-A542B04383F5}" type="parTrans" cxnId="{16E273F5-2B6C-437A-BF87-C29F7377707A}">
      <dgm:prSet/>
      <dgm:spPr/>
      <dgm:t>
        <a:bodyPr/>
        <a:lstStyle/>
        <a:p>
          <a:endParaRPr lang="ru-RU"/>
        </a:p>
      </dgm:t>
    </dgm:pt>
    <dgm:pt modelId="{14646187-CBB6-4199-98A8-D8750CA12A5F}" type="sibTrans" cxnId="{16E273F5-2B6C-437A-BF87-C29F7377707A}">
      <dgm:prSet/>
      <dgm:spPr/>
      <dgm:t>
        <a:bodyPr/>
        <a:lstStyle/>
        <a:p>
          <a:endParaRPr lang="ru-RU"/>
        </a:p>
      </dgm:t>
    </dgm:pt>
    <dgm:pt modelId="{055277F2-1555-4A74-A017-820D437BC231}">
      <dgm:prSet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F8A21F1D-CA66-4358-B6D0-73B93181705C}" type="parTrans" cxnId="{5491C02A-2F16-44FD-ABB9-7C475EE2C384}">
      <dgm:prSet/>
      <dgm:spPr/>
      <dgm:t>
        <a:bodyPr/>
        <a:lstStyle/>
        <a:p>
          <a:endParaRPr lang="ru-RU"/>
        </a:p>
      </dgm:t>
    </dgm:pt>
    <dgm:pt modelId="{2663D9FB-968E-4463-9E85-9D6CC90C3D19}" type="sibTrans" cxnId="{5491C02A-2F16-44FD-ABB9-7C475EE2C384}">
      <dgm:prSet/>
      <dgm:spPr/>
      <dgm:t>
        <a:bodyPr/>
        <a:lstStyle/>
        <a:p>
          <a:endParaRPr lang="ru-RU"/>
        </a:p>
      </dgm:t>
    </dgm:pt>
    <dgm:pt modelId="{F267E068-34EB-49C8-BC7C-EF7FEE9E61E0}">
      <dgm:prSet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A35DC597-5CFC-4C59-942F-97A26BB36F18}" type="parTrans" cxnId="{11454178-3865-4EDE-8369-47EBD9322A1E}">
      <dgm:prSet/>
      <dgm:spPr/>
      <dgm:t>
        <a:bodyPr/>
        <a:lstStyle/>
        <a:p>
          <a:endParaRPr lang="ru-RU"/>
        </a:p>
      </dgm:t>
    </dgm:pt>
    <dgm:pt modelId="{5A384166-B01E-41A4-ACA9-400ADDDA1F18}" type="sibTrans" cxnId="{11454178-3865-4EDE-8369-47EBD9322A1E}">
      <dgm:prSet/>
      <dgm:spPr/>
      <dgm:t>
        <a:bodyPr/>
        <a:lstStyle/>
        <a:p>
          <a:endParaRPr lang="ru-RU"/>
        </a:p>
      </dgm:t>
    </dgm:pt>
    <dgm:pt modelId="{F9E6A3AB-2971-46A9-8D6F-9198F6807C0C}">
      <dgm:prSet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ru-RU"/>
        </a:p>
      </dgm:t>
    </dgm:pt>
    <dgm:pt modelId="{4425C2F8-6213-4E7B-B2FD-780A592CBDD2}" type="parTrans" cxnId="{D2E140E2-7FFE-4D0A-AB21-7C653F5C832A}">
      <dgm:prSet/>
      <dgm:spPr/>
      <dgm:t>
        <a:bodyPr/>
        <a:lstStyle/>
        <a:p>
          <a:endParaRPr lang="ru-RU"/>
        </a:p>
      </dgm:t>
    </dgm:pt>
    <dgm:pt modelId="{72185016-92EF-431C-8406-95C104E198A9}" type="sibTrans" cxnId="{D2E140E2-7FFE-4D0A-AB21-7C653F5C832A}">
      <dgm:prSet/>
      <dgm:spPr/>
      <dgm:t>
        <a:bodyPr/>
        <a:lstStyle/>
        <a:p>
          <a:endParaRPr lang="ru-RU"/>
        </a:p>
      </dgm:t>
    </dgm:pt>
    <dgm:pt modelId="{F92FC8F1-D9B4-405B-8175-B8D2893EC9C6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4F9C77CA-6955-4820-BB8D-B74CF7906AF9}" type="parTrans" cxnId="{1EE09016-5398-43E5-8B41-359A5924C301}">
      <dgm:prSet/>
      <dgm:spPr/>
      <dgm:t>
        <a:bodyPr/>
        <a:lstStyle/>
        <a:p>
          <a:endParaRPr lang="ru-RU"/>
        </a:p>
      </dgm:t>
    </dgm:pt>
    <dgm:pt modelId="{BACF76ED-EA8A-4167-B624-CC472C0C570A}" type="sibTrans" cxnId="{1EE09016-5398-43E5-8B41-359A5924C301}">
      <dgm:prSet/>
      <dgm:spPr/>
      <dgm:t>
        <a:bodyPr/>
        <a:lstStyle/>
        <a:p>
          <a:endParaRPr lang="ru-RU"/>
        </a:p>
      </dgm:t>
    </dgm:pt>
    <dgm:pt modelId="{C88E6E46-FCAC-4276-83AA-7F05FA2F5DE2}">
      <dgm:prSet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E6BBC72B-1C68-4E3D-9F8C-649F0F7ECB90}" type="parTrans" cxnId="{401A5C5E-3A09-4F4C-B58F-5461EA0B375E}">
      <dgm:prSet/>
      <dgm:spPr/>
      <dgm:t>
        <a:bodyPr/>
        <a:lstStyle/>
        <a:p>
          <a:endParaRPr lang="ru-RU"/>
        </a:p>
      </dgm:t>
    </dgm:pt>
    <dgm:pt modelId="{92ABAFC4-F766-4458-A81D-2D19166D3F1D}" type="sibTrans" cxnId="{401A5C5E-3A09-4F4C-B58F-5461EA0B375E}">
      <dgm:prSet/>
      <dgm:spPr/>
      <dgm:t>
        <a:bodyPr/>
        <a:lstStyle/>
        <a:p>
          <a:endParaRPr lang="ru-RU"/>
        </a:p>
      </dgm:t>
    </dgm:pt>
    <dgm:pt modelId="{4D94631D-A8E2-47A1-922C-D9655E315346}">
      <dgm:prSet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endParaRPr lang="ru-RU"/>
        </a:p>
      </dgm:t>
    </dgm:pt>
    <dgm:pt modelId="{26CAB70A-0CC3-449C-984F-43A49FC8E27D}" type="parTrans" cxnId="{3C48BF80-23C8-4008-8C4A-464915ED93D8}">
      <dgm:prSet/>
      <dgm:spPr/>
      <dgm:t>
        <a:bodyPr/>
        <a:lstStyle/>
        <a:p>
          <a:endParaRPr lang="ru-RU"/>
        </a:p>
      </dgm:t>
    </dgm:pt>
    <dgm:pt modelId="{BABDF786-584F-4C7F-A055-6B334CB498A2}" type="sibTrans" cxnId="{3C48BF80-23C8-4008-8C4A-464915ED93D8}">
      <dgm:prSet/>
      <dgm:spPr/>
      <dgm:t>
        <a:bodyPr/>
        <a:lstStyle/>
        <a:p>
          <a:endParaRPr lang="ru-RU"/>
        </a:p>
      </dgm:t>
    </dgm:pt>
    <dgm:pt modelId="{011BD83C-02C6-4FF8-BECF-0EAB76F27414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ru-RU" dirty="0" smtClean="0">
              <a:latin typeface="Arial Narrow" pitchFamily="34" charset="0"/>
            </a:rPr>
            <a:t>Развитие медицинской паллиативной службы на дому, первичной, стационарной, специализированной</a:t>
          </a:r>
          <a:endParaRPr lang="ru-RU" dirty="0">
            <a:latin typeface="Arial Narrow" pitchFamily="34" charset="0"/>
          </a:endParaRPr>
        </a:p>
      </dgm:t>
    </dgm:pt>
    <dgm:pt modelId="{518AD190-6A07-4896-AD6E-BE34E98283A0}" type="parTrans" cxnId="{DBC75B7C-A58B-4B75-9508-B7CCE07EF0E9}">
      <dgm:prSet/>
      <dgm:spPr/>
      <dgm:t>
        <a:bodyPr/>
        <a:lstStyle/>
        <a:p>
          <a:endParaRPr lang="ru-RU"/>
        </a:p>
      </dgm:t>
    </dgm:pt>
    <dgm:pt modelId="{D71D1A8A-291C-44B7-A09F-FE01C16B90E6}" type="sibTrans" cxnId="{DBC75B7C-A58B-4B75-9508-B7CCE07EF0E9}">
      <dgm:prSet/>
      <dgm:spPr/>
      <dgm:t>
        <a:bodyPr/>
        <a:lstStyle/>
        <a:p>
          <a:endParaRPr lang="ru-RU"/>
        </a:p>
      </dgm:t>
    </dgm:pt>
    <dgm:pt modelId="{CF9C4E8E-B223-4B1E-BA39-A90F876F8D18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dirty="0" smtClean="0">
              <a:latin typeface="Arial Narrow" pitchFamily="34" charset="0"/>
            </a:rPr>
            <a:t>Оказание </a:t>
          </a:r>
          <a:r>
            <a:rPr lang="ru-RU" sz="1400" dirty="0" err="1" smtClean="0">
              <a:latin typeface="Arial Narrow" pitchFamily="34" charset="0"/>
            </a:rPr>
            <a:t>гериатрической</a:t>
          </a:r>
          <a:r>
            <a:rPr lang="ru-RU" sz="1400" dirty="0" smtClean="0">
              <a:latin typeface="Arial Narrow" pitchFamily="34" charset="0"/>
            </a:rPr>
            <a:t> помощи (создание кабинетов, Консультации врачей-гериатров)</a:t>
          </a:r>
          <a:endParaRPr lang="ru-RU" sz="1400" dirty="0">
            <a:latin typeface="Arial Narrow" pitchFamily="34" charset="0"/>
          </a:endParaRPr>
        </a:p>
      </dgm:t>
    </dgm:pt>
    <dgm:pt modelId="{D0DDF151-16FC-4247-8BD8-F37B3941D1D1}" type="parTrans" cxnId="{3722FDF4-B8AC-4718-87D7-210CFFCB43AD}">
      <dgm:prSet/>
      <dgm:spPr/>
      <dgm:t>
        <a:bodyPr/>
        <a:lstStyle/>
        <a:p>
          <a:endParaRPr lang="ru-RU"/>
        </a:p>
      </dgm:t>
    </dgm:pt>
    <dgm:pt modelId="{99F53C9C-CEBE-47CC-915A-3A282AEF790E}" type="sibTrans" cxnId="{3722FDF4-B8AC-4718-87D7-210CFFCB43AD}">
      <dgm:prSet/>
      <dgm:spPr/>
      <dgm:t>
        <a:bodyPr/>
        <a:lstStyle/>
        <a:p>
          <a:endParaRPr lang="ru-RU"/>
        </a:p>
      </dgm:t>
    </dgm:pt>
    <dgm:pt modelId="{5AD8082B-5048-41B7-A809-A1207DAB17FD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ru-RU" sz="1400" dirty="0" smtClean="0">
              <a:latin typeface="Arial Narrow" pitchFamily="34" charset="0"/>
            </a:rPr>
            <a:t>Предоставление социальных услуг на дому, в стационарной и </a:t>
          </a:r>
          <a:r>
            <a:rPr lang="ru-RU" sz="1400" dirty="0" err="1" smtClean="0">
              <a:latin typeface="Arial Narrow" pitchFamily="34" charset="0"/>
            </a:rPr>
            <a:t>полустационарной</a:t>
          </a:r>
          <a:r>
            <a:rPr lang="ru-RU" sz="1400" dirty="0" smtClean="0">
              <a:latin typeface="Arial Narrow" pitchFamily="34" charset="0"/>
            </a:rPr>
            <a:t> формах</a:t>
          </a:r>
          <a:endParaRPr lang="ru-RU" sz="1400" dirty="0">
            <a:latin typeface="Arial Narrow" pitchFamily="34" charset="0"/>
          </a:endParaRPr>
        </a:p>
      </dgm:t>
    </dgm:pt>
    <dgm:pt modelId="{F1E6A64E-B6EE-45FB-8DE2-07952A0F895F}" type="parTrans" cxnId="{898DFB57-3BEE-4141-9481-1749CE8AB2DC}">
      <dgm:prSet/>
      <dgm:spPr/>
      <dgm:t>
        <a:bodyPr/>
        <a:lstStyle/>
        <a:p>
          <a:endParaRPr lang="ru-RU"/>
        </a:p>
      </dgm:t>
    </dgm:pt>
    <dgm:pt modelId="{4776193C-E368-4C31-A7D1-9C7A84461390}" type="sibTrans" cxnId="{898DFB57-3BEE-4141-9481-1749CE8AB2DC}">
      <dgm:prSet/>
      <dgm:spPr/>
      <dgm:t>
        <a:bodyPr/>
        <a:lstStyle/>
        <a:p>
          <a:endParaRPr lang="ru-RU"/>
        </a:p>
      </dgm:t>
    </dgm:pt>
    <dgm:pt modelId="{E5E43495-6368-4CAD-BD9A-A5A1F1BEA4C6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400" dirty="0" smtClean="0">
              <a:latin typeface="Arial Narrow" pitchFamily="34" charset="0"/>
            </a:rPr>
            <a:t>Развитие </a:t>
          </a:r>
          <a:r>
            <a:rPr lang="ru-RU" sz="1400" dirty="0" err="1" smtClean="0">
              <a:latin typeface="Arial Narrow" pitchFamily="34" charset="0"/>
            </a:rPr>
            <a:t>стационарозамещающих</a:t>
          </a:r>
          <a:r>
            <a:rPr lang="ru-RU" sz="1400" dirty="0" smtClean="0">
              <a:latin typeface="Arial Narrow" pitchFamily="34" charset="0"/>
            </a:rPr>
            <a:t> технологий (приемные семьи, персональный помощник, возмездная опека)</a:t>
          </a:r>
          <a:endParaRPr lang="ru-RU" sz="1400" dirty="0">
            <a:latin typeface="Arial Narrow" pitchFamily="34" charset="0"/>
          </a:endParaRPr>
        </a:p>
      </dgm:t>
    </dgm:pt>
    <dgm:pt modelId="{AEF20C44-F9BE-431A-B471-C759EC7C56B8}" type="parTrans" cxnId="{8E71D6E7-A82D-441B-9260-76F3F2ECDEA0}">
      <dgm:prSet/>
      <dgm:spPr/>
      <dgm:t>
        <a:bodyPr/>
        <a:lstStyle/>
        <a:p>
          <a:endParaRPr lang="ru-RU"/>
        </a:p>
      </dgm:t>
    </dgm:pt>
    <dgm:pt modelId="{C4A3A737-3FAF-4E79-A23E-6D14E8087F22}" type="sibTrans" cxnId="{8E71D6E7-A82D-441B-9260-76F3F2ECDEA0}">
      <dgm:prSet/>
      <dgm:spPr/>
      <dgm:t>
        <a:bodyPr/>
        <a:lstStyle/>
        <a:p>
          <a:endParaRPr lang="ru-RU"/>
        </a:p>
      </dgm:t>
    </dgm:pt>
    <dgm:pt modelId="{B525AAA2-0E15-4C34-8ED2-849CEB3E4681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400" dirty="0" smtClean="0">
              <a:latin typeface="Arial Narrow" pitchFamily="34" charset="0"/>
            </a:rPr>
            <a:t>Работа школ родственного ухода</a:t>
          </a:r>
          <a:endParaRPr lang="ru-RU" sz="1400" dirty="0">
            <a:latin typeface="Arial Narrow" pitchFamily="34" charset="0"/>
          </a:endParaRPr>
        </a:p>
      </dgm:t>
    </dgm:pt>
    <dgm:pt modelId="{5221A780-BD81-4692-B5FF-E3B6DB42CD69}" type="parTrans" cxnId="{1CAECEFC-8171-46B9-B69A-0D0B5A7350CF}">
      <dgm:prSet/>
      <dgm:spPr/>
      <dgm:t>
        <a:bodyPr/>
        <a:lstStyle/>
        <a:p>
          <a:endParaRPr lang="ru-RU"/>
        </a:p>
      </dgm:t>
    </dgm:pt>
    <dgm:pt modelId="{84350637-C021-4560-AB8F-822AE92F57A8}" type="sibTrans" cxnId="{1CAECEFC-8171-46B9-B69A-0D0B5A7350CF}">
      <dgm:prSet/>
      <dgm:spPr/>
      <dgm:t>
        <a:bodyPr/>
        <a:lstStyle/>
        <a:p>
          <a:endParaRPr lang="ru-RU"/>
        </a:p>
      </dgm:t>
    </dgm:pt>
    <dgm:pt modelId="{E8DC0E40-B6B8-4C4E-8EA9-4851A2FE1360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400" dirty="0" smtClean="0">
              <a:latin typeface="Arial Narrow" pitchFamily="34" charset="0"/>
            </a:rPr>
            <a:t>Прокат ТСР</a:t>
          </a:r>
          <a:endParaRPr lang="ru-RU" sz="1400" dirty="0">
            <a:latin typeface="Arial Narrow" pitchFamily="34" charset="0"/>
          </a:endParaRPr>
        </a:p>
      </dgm:t>
    </dgm:pt>
    <dgm:pt modelId="{3A59F776-794A-4CA4-AB87-7AC943C5BF61}" type="parTrans" cxnId="{03918EBA-3597-4E3E-9A05-65DC6E63BB5C}">
      <dgm:prSet/>
      <dgm:spPr/>
      <dgm:t>
        <a:bodyPr/>
        <a:lstStyle/>
        <a:p>
          <a:endParaRPr lang="ru-RU"/>
        </a:p>
      </dgm:t>
    </dgm:pt>
    <dgm:pt modelId="{5A512E03-53A2-464B-A0F8-4976EEE3CD26}" type="sibTrans" cxnId="{03918EBA-3597-4E3E-9A05-65DC6E63BB5C}">
      <dgm:prSet/>
      <dgm:spPr/>
      <dgm:t>
        <a:bodyPr/>
        <a:lstStyle/>
        <a:p>
          <a:endParaRPr lang="ru-RU"/>
        </a:p>
      </dgm:t>
    </dgm:pt>
    <dgm:pt modelId="{8D9F537D-F980-4968-8EA5-700B8EE0A2F4}">
      <dgm:prSet custT="1"/>
      <dgm:spPr>
        <a:ln>
          <a:solidFill>
            <a:srgbClr val="7030A0"/>
          </a:solidFill>
        </a:ln>
      </dgm:spPr>
      <dgm:t>
        <a:bodyPr/>
        <a:lstStyle/>
        <a:p>
          <a:r>
            <a:rPr lang="ru-RU" sz="1400" dirty="0" smtClean="0">
              <a:latin typeface="Arial Narrow" pitchFamily="34" charset="0"/>
            </a:rPr>
            <a:t>Создание координационного центра </a:t>
          </a:r>
          <a:endParaRPr lang="ru-RU" sz="1400" dirty="0">
            <a:latin typeface="Arial Narrow" pitchFamily="34" charset="0"/>
          </a:endParaRPr>
        </a:p>
      </dgm:t>
    </dgm:pt>
    <dgm:pt modelId="{B74C5F51-2BCA-4C7B-9354-EF006F33E7E8}" type="parTrans" cxnId="{64ABCD6A-3414-42C8-BC54-0544DE90937C}">
      <dgm:prSet/>
      <dgm:spPr/>
      <dgm:t>
        <a:bodyPr/>
        <a:lstStyle/>
        <a:p>
          <a:endParaRPr lang="ru-RU"/>
        </a:p>
      </dgm:t>
    </dgm:pt>
    <dgm:pt modelId="{89A238EE-1BD8-4F37-A87A-2F985A02AA79}" type="sibTrans" cxnId="{64ABCD6A-3414-42C8-BC54-0544DE90937C}">
      <dgm:prSet/>
      <dgm:spPr/>
      <dgm:t>
        <a:bodyPr/>
        <a:lstStyle/>
        <a:p>
          <a:endParaRPr lang="ru-RU"/>
        </a:p>
      </dgm:t>
    </dgm:pt>
    <dgm:pt modelId="{8E1901EC-9409-4A10-B23C-1F4979E92B15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ru-RU" sz="1400" dirty="0" smtClean="0">
              <a:latin typeface="Arial Narrow" pitchFamily="34" charset="0"/>
            </a:rPr>
            <a:t>Обеспечение нуждающихся граждан средствами социальной адаптации</a:t>
          </a:r>
          <a:endParaRPr lang="ru-RU" sz="1400" dirty="0">
            <a:latin typeface="Arial Narrow" pitchFamily="34" charset="0"/>
          </a:endParaRPr>
        </a:p>
      </dgm:t>
    </dgm:pt>
    <dgm:pt modelId="{920D9F7F-8B02-4C34-9DAB-A80B3C3304F2}" type="parTrans" cxnId="{CA3A1D54-51C2-46F1-9A7B-B5680E6197D3}">
      <dgm:prSet/>
      <dgm:spPr/>
      <dgm:t>
        <a:bodyPr/>
        <a:lstStyle/>
        <a:p>
          <a:endParaRPr lang="ru-RU"/>
        </a:p>
      </dgm:t>
    </dgm:pt>
    <dgm:pt modelId="{49E80859-F45A-4A48-A84A-33C711771F38}" type="sibTrans" cxnId="{CA3A1D54-51C2-46F1-9A7B-B5680E6197D3}">
      <dgm:prSet/>
      <dgm:spPr/>
      <dgm:t>
        <a:bodyPr/>
        <a:lstStyle/>
        <a:p>
          <a:endParaRPr lang="ru-RU"/>
        </a:p>
      </dgm:t>
    </dgm:pt>
    <dgm:pt modelId="{53997C40-3DA7-4C6B-9118-CE8D4019A036}" type="pres">
      <dgm:prSet presAssocID="{CDD32886-1CFB-4113-8DE3-A608517B88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C38C7-3BB1-48BE-8F34-A9F7C95250C9}" type="pres">
      <dgm:prSet presAssocID="{26F8CCBB-CE4C-454C-B577-D6ECD933F09B}" presName="composite" presStyleCnt="0"/>
      <dgm:spPr/>
    </dgm:pt>
    <dgm:pt modelId="{460D2B67-DA13-40EA-A885-2E8CAFE7362B}" type="pres">
      <dgm:prSet presAssocID="{26F8CCBB-CE4C-454C-B577-D6ECD933F09B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27C96-C4BD-4F2E-890B-8667A9AB9841}" type="pres">
      <dgm:prSet presAssocID="{26F8CCBB-CE4C-454C-B577-D6ECD933F09B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B4C798-8C7D-47D2-B08F-52845A760005}" type="pres">
      <dgm:prSet presAssocID="{8A0F07AC-E0A5-4B75-AF4A-2FDBB93E042C}" presName="sp" presStyleCnt="0"/>
      <dgm:spPr/>
    </dgm:pt>
    <dgm:pt modelId="{1B5F3E23-90F1-46C4-9DA4-20C5C892D263}" type="pres">
      <dgm:prSet presAssocID="{5C7776EE-92AF-4F98-9C82-D7704650CBAF}" presName="composite" presStyleCnt="0"/>
      <dgm:spPr/>
    </dgm:pt>
    <dgm:pt modelId="{B235FB31-F04E-49EE-944F-E26AA659A2DF}" type="pres">
      <dgm:prSet presAssocID="{5C7776EE-92AF-4F98-9C82-D7704650CBAF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63205-BB4D-425D-B28D-FC01BC95DFED}" type="pres">
      <dgm:prSet presAssocID="{5C7776EE-92AF-4F98-9C82-D7704650CBAF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745B3-3A47-4944-9C67-65E79AB42A4E}" type="pres">
      <dgm:prSet presAssocID="{14646187-CBB6-4199-98A8-D8750CA12A5F}" presName="sp" presStyleCnt="0"/>
      <dgm:spPr/>
    </dgm:pt>
    <dgm:pt modelId="{8D8D3262-5B7F-4FD4-BA9B-9526F66BC51C}" type="pres">
      <dgm:prSet presAssocID="{055277F2-1555-4A74-A017-820D437BC231}" presName="composite" presStyleCnt="0"/>
      <dgm:spPr/>
    </dgm:pt>
    <dgm:pt modelId="{8632A690-1B28-496C-92D2-743B71199779}" type="pres">
      <dgm:prSet presAssocID="{055277F2-1555-4A74-A017-820D437BC231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E9EAC-BA7E-4F08-82AF-8C5BF1ED1030}" type="pres">
      <dgm:prSet presAssocID="{055277F2-1555-4A74-A017-820D437BC231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96233-8C0C-413D-801A-B6A6DB0622D3}" type="pres">
      <dgm:prSet presAssocID="{2663D9FB-968E-4463-9E85-9D6CC90C3D19}" presName="sp" presStyleCnt="0"/>
      <dgm:spPr/>
    </dgm:pt>
    <dgm:pt modelId="{6BD8D81D-86F7-401F-81FE-53E4897CD205}" type="pres">
      <dgm:prSet presAssocID="{F267E068-34EB-49C8-BC7C-EF7FEE9E61E0}" presName="composite" presStyleCnt="0"/>
      <dgm:spPr/>
    </dgm:pt>
    <dgm:pt modelId="{E16E350E-A3E0-449F-A13C-10E3950AD891}" type="pres">
      <dgm:prSet presAssocID="{F267E068-34EB-49C8-BC7C-EF7FEE9E61E0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E4091-29A8-4A5B-904A-C552EDAA5AE7}" type="pres">
      <dgm:prSet presAssocID="{F267E068-34EB-49C8-BC7C-EF7FEE9E61E0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B0ADDD-AE75-4D3B-B043-69C12223E971}" type="pres">
      <dgm:prSet presAssocID="{5A384166-B01E-41A4-ACA9-400ADDDA1F18}" presName="sp" presStyleCnt="0"/>
      <dgm:spPr/>
    </dgm:pt>
    <dgm:pt modelId="{DC13C4CE-EACD-46BD-AF7D-07F6D0E50F7A}" type="pres">
      <dgm:prSet presAssocID="{F9E6A3AB-2971-46A9-8D6F-9198F6807C0C}" presName="composite" presStyleCnt="0"/>
      <dgm:spPr/>
    </dgm:pt>
    <dgm:pt modelId="{002B6684-B25D-4A60-8EC6-0DDA26295BEB}" type="pres">
      <dgm:prSet presAssocID="{F9E6A3AB-2971-46A9-8D6F-9198F6807C0C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50129-AE17-476F-81D2-D1494DBE41E9}" type="pres">
      <dgm:prSet presAssocID="{F9E6A3AB-2971-46A9-8D6F-9198F6807C0C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9511A-3467-424D-B3B8-C6DC5FDC7113}" type="pres">
      <dgm:prSet presAssocID="{72185016-92EF-431C-8406-95C104E198A9}" presName="sp" presStyleCnt="0"/>
      <dgm:spPr/>
    </dgm:pt>
    <dgm:pt modelId="{A5190EDB-671D-4166-97DC-0196322EA494}" type="pres">
      <dgm:prSet presAssocID="{F92FC8F1-D9B4-405B-8175-B8D2893EC9C6}" presName="composite" presStyleCnt="0"/>
      <dgm:spPr/>
    </dgm:pt>
    <dgm:pt modelId="{A1BF7E73-3A5B-403D-96ED-1FBA28F367E1}" type="pres">
      <dgm:prSet presAssocID="{F92FC8F1-D9B4-405B-8175-B8D2893EC9C6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9B6A5A-9E3B-40C3-82BF-71209829079D}" type="pres">
      <dgm:prSet presAssocID="{F92FC8F1-D9B4-405B-8175-B8D2893EC9C6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1951A-17E1-410F-A2E7-E572C489C84E}" type="pres">
      <dgm:prSet presAssocID="{BACF76ED-EA8A-4167-B624-CC472C0C570A}" presName="sp" presStyleCnt="0"/>
      <dgm:spPr/>
    </dgm:pt>
    <dgm:pt modelId="{2648AB70-1798-4BEE-AD86-DEC38987B33D}" type="pres">
      <dgm:prSet presAssocID="{C88E6E46-FCAC-4276-83AA-7F05FA2F5DE2}" presName="composite" presStyleCnt="0"/>
      <dgm:spPr/>
    </dgm:pt>
    <dgm:pt modelId="{F69B083C-2717-4464-A737-DE3D79967ABA}" type="pres">
      <dgm:prSet presAssocID="{C88E6E46-FCAC-4276-83AA-7F05FA2F5DE2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C1EA1-0C80-4E0A-9C0C-3A5C068954A2}" type="pres">
      <dgm:prSet presAssocID="{C88E6E46-FCAC-4276-83AA-7F05FA2F5DE2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6B469-9B49-477A-8561-BB366A156EFD}" type="pres">
      <dgm:prSet presAssocID="{92ABAFC4-F766-4458-A81D-2D19166D3F1D}" presName="sp" presStyleCnt="0"/>
      <dgm:spPr/>
    </dgm:pt>
    <dgm:pt modelId="{0A0E8855-3083-4833-809E-1E4F20DF2777}" type="pres">
      <dgm:prSet presAssocID="{4D94631D-A8E2-47A1-922C-D9655E315346}" presName="composite" presStyleCnt="0"/>
      <dgm:spPr/>
    </dgm:pt>
    <dgm:pt modelId="{B837D6C1-77B1-44B4-800F-89F79B11FC7A}" type="pres">
      <dgm:prSet presAssocID="{4D94631D-A8E2-47A1-922C-D9655E315346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C4CAC-CA96-4355-91F9-CF4C5DECBECB}" type="pres">
      <dgm:prSet presAssocID="{4D94631D-A8E2-47A1-922C-D9655E315346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58927A-6F21-4626-A0DA-4FBBF2169917}" type="presOf" srcId="{5C7776EE-92AF-4F98-9C82-D7704650CBAF}" destId="{B235FB31-F04E-49EE-944F-E26AA659A2DF}" srcOrd="0" destOrd="0" presId="urn:microsoft.com/office/officeart/2005/8/layout/chevron2"/>
    <dgm:cxn modelId="{DBC75B7C-A58B-4B75-9508-B7CCE07EF0E9}" srcId="{26F8CCBB-CE4C-454C-B577-D6ECD933F09B}" destId="{011BD83C-02C6-4FF8-BECF-0EAB76F27414}" srcOrd="0" destOrd="0" parTransId="{518AD190-6A07-4896-AD6E-BE34E98283A0}" sibTransId="{D71D1A8A-291C-44B7-A09F-FE01C16B90E6}"/>
    <dgm:cxn modelId="{401A5C5E-3A09-4F4C-B58F-5461EA0B375E}" srcId="{CDD32886-1CFB-4113-8DE3-A608517B887F}" destId="{C88E6E46-FCAC-4276-83AA-7F05FA2F5DE2}" srcOrd="6" destOrd="0" parTransId="{E6BBC72B-1C68-4E3D-9F8C-649F0F7ECB90}" sibTransId="{92ABAFC4-F766-4458-A81D-2D19166D3F1D}"/>
    <dgm:cxn modelId="{3722FDF4-B8AC-4718-87D7-210CFFCB43AD}" srcId="{5C7776EE-92AF-4F98-9C82-D7704650CBAF}" destId="{CF9C4E8E-B223-4B1E-BA39-A90F876F8D18}" srcOrd="0" destOrd="0" parTransId="{D0DDF151-16FC-4247-8BD8-F37B3941D1D1}" sibTransId="{99F53C9C-CEBE-47CC-915A-3A282AEF790E}"/>
    <dgm:cxn modelId="{B78413B8-AED8-4521-BDFB-DA054FA9BD5E}" type="presOf" srcId="{5AD8082B-5048-41B7-A809-A1207DAB17FD}" destId="{7BBE9EAC-BA7E-4F08-82AF-8C5BF1ED1030}" srcOrd="0" destOrd="0" presId="urn:microsoft.com/office/officeart/2005/8/layout/chevron2"/>
    <dgm:cxn modelId="{C981C00C-4E0B-4954-A061-8CBC5FF6DFB9}" type="presOf" srcId="{4D94631D-A8E2-47A1-922C-D9655E315346}" destId="{B837D6C1-77B1-44B4-800F-89F79B11FC7A}" srcOrd="0" destOrd="0" presId="urn:microsoft.com/office/officeart/2005/8/layout/chevron2"/>
    <dgm:cxn modelId="{03918EBA-3597-4E3E-9A05-65DC6E63BB5C}" srcId="{F92FC8F1-D9B4-405B-8175-B8D2893EC9C6}" destId="{E8DC0E40-B6B8-4C4E-8EA9-4851A2FE1360}" srcOrd="0" destOrd="0" parTransId="{3A59F776-794A-4CA4-AB87-7AC943C5BF61}" sibTransId="{5A512E03-53A2-464B-A0F8-4976EEE3CD26}"/>
    <dgm:cxn modelId="{7D89B7F5-DC94-4E87-98DF-812E5E0B94FA}" type="presOf" srcId="{C88E6E46-FCAC-4276-83AA-7F05FA2F5DE2}" destId="{F69B083C-2717-4464-A737-DE3D79967ABA}" srcOrd="0" destOrd="0" presId="urn:microsoft.com/office/officeart/2005/8/layout/chevron2"/>
    <dgm:cxn modelId="{7DC03762-BFC0-45B3-B4C8-7258E5B3E886}" type="presOf" srcId="{8D9F537D-F980-4968-8EA5-700B8EE0A2F4}" destId="{0EAC1EA1-0C80-4E0A-9C0C-3A5C068954A2}" srcOrd="0" destOrd="0" presId="urn:microsoft.com/office/officeart/2005/8/layout/chevron2"/>
    <dgm:cxn modelId="{91ACAB42-0070-4DBF-9B12-5A8342AE0BB9}" type="presOf" srcId="{011BD83C-02C6-4FF8-BECF-0EAB76F27414}" destId="{5ED27C96-C4BD-4F2E-890B-8667A9AB9841}" srcOrd="0" destOrd="0" presId="urn:microsoft.com/office/officeart/2005/8/layout/chevron2"/>
    <dgm:cxn modelId="{CA3A1D54-51C2-46F1-9A7B-B5680E6197D3}" srcId="{4D94631D-A8E2-47A1-922C-D9655E315346}" destId="{8E1901EC-9409-4A10-B23C-1F4979E92B15}" srcOrd="0" destOrd="0" parTransId="{920D9F7F-8B02-4C34-9DAB-A80B3C3304F2}" sibTransId="{49E80859-F45A-4A48-A84A-33C711771F38}"/>
    <dgm:cxn modelId="{24FF6A47-38F9-4934-8607-569546F1C28D}" type="presOf" srcId="{055277F2-1555-4A74-A017-820D437BC231}" destId="{8632A690-1B28-496C-92D2-743B71199779}" srcOrd="0" destOrd="0" presId="urn:microsoft.com/office/officeart/2005/8/layout/chevron2"/>
    <dgm:cxn modelId="{1CAECEFC-8171-46B9-B69A-0D0B5A7350CF}" srcId="{F9E6A3AB-2971-46A9-8D6F-9198F6807C0C}" destId="{B525AAA2-0E15-4C34-8ED2-849CEB3E4681}" srcOrd="0" destOrd="0" parTransId="{5221A780-BD81-4692-B5FF-E3B6DB42CD69}" sibTransId="{84350637-C021-4560-AB8F-822AE92F57A8}"/>
    <dgm:cxn modelId="{16E273F5-2B6C-437A-BF87-C29F7377707A}" srcId="{CDD32886-1CFB-4113-8DE3-A608517B887F}" destId="{5C7776EE-92AF-4F98-9C82-D7704650CBAF}" srcOrd="1" destOrd="0" parTransId="{8E346542-8D75-416A-9485-A542B04383F5}" sibTransId="{14646187-CBB6-4199-98A8-D8750CA12A5F}"/>
    <dgm:cxn modelId="{4410AF88-F8AB-42D4-AF67-FED4BEE95E37}" type="presOf" srcId="{E5E43495-6368-4CAD-BD9A-A5A1F1BEA4C6}" destId="{1AEE4091-29A8-4A5B-904A-C552EDAA5AE7}" srcOrd="0" destOrd="0" presId="urn:microsoft.com/office/officeart/2005/8/layout/chevron2"/>
    <dgm:cxn modelId="{56181E60-BD17-4D7F-A7E9-B13C7FD864B8}" type="presOf" srcId="{CF9C4E8E-B223-4B1E-BA39-A90F876F8D18}" destId="{D7A63205-BB4D-425D-B28D-FC01BC95DFED}" srcOrd="0" destOrd="0" presId="urn:microsoft.com/office/officeart/2005/8/layout/chevron2"/>
    <dgm:cxn modelId="{D2E140E2-7FFE-4D0A-AB21-7C653F5C832A}" srcId="{CDD32886-1CFB-4113-8DE3-A608517B887F}" destId="{F9E6A3AB-2971-46A9-8D6F-9198F6807C0C}" srcOrd="4" destOrd="0" parTransId="{4425C2F8-6213-4E7B-B2FD-780A592CBDD2}" sibTransId="{72185016-92EF-431C-8406-95C104E198A9}"/>
    <dgm:cxn modelId="{5EEE1E05-F422-432B-9158-9FC7F1E75766}" type="presOf" srcId="{F267E068-34EB-49C8-BC7C-EF7FEE9E61E0}" destId="{E16E350E-A3E0-449F-A13C-10E3950AD891}" srcOrd="0" destOrd="0" presId="urn:microsoft.com/office/officeart/2005/8/layout/chevron2"/>
    <dgm:cxn modelId="{1EE09016-5398-43E5-8B41-359A5924C301}" srcId="{CDD32886-1CFB-4113-8DE3-A608517B887F}" destId="{F92FC8F1-D9B4-405B-8175-B8D2893EC9C6}" srcOrd="5" destOrd="0" parTransId="{4F9C77CA-6955-4820-BB8D-B74CF7906AF9}" sibTransId="{BACF76ED-EA8A-4167-B624-CC472C0C570A}"/>
    <dgm:cxn modelId="{6A3C36D9-88F4-4FAA-8058-B6744BCC5A7F}" type="presOf" srcId="{CDD32886-1CFB-4113-8DE3-A608517B887F}" destId="{53997C40-3DA7-4C6B-9118-CE8D4019A036}" srcOrd="0" destOrd="0" presId="urn:microsoft.com/office/officeart/2005/8/layout/chevron2"/>
    <dgm:cxn modelId="{3C48BF80-23C8-4008-8C4A-464915ED93D8}" srcId="{CDD32886-1CFB-4113-8DE3-A608517B887F}" destId="{4D94631D-A8E2-47A1-922C-D9655E315346}" srcOrd="7" destOrd="0" parTransId="{26CAB70A-0CC3-449C-984F-43A49FC8E27D}" sibTransId="{BABDF786-584F-4C7F-A055-6B334CB498A2}"/>
    <dgm:cxn modelId="{5491C02A-2F16-44FD-ABB9-7C475EE2C384}" srcId="{CDD32886-1CFB-4113-8DE3-A608517B887F}" destId="{055277F2-1555-4A74-A017-820D437BC231}" srcOrd="2" destOrd="0" parTransId="{F8A21F1D-CA66-4358-B6D0-73B93181705C}" sibTransId="{2663D9FB-968E-4463-9E85-9D6CC90C3D19}"/>
    <dgm:cxn modelId="{E233DC14-1872-4201-B176-3622D83246F6}" type="presOf" srcId="{F9E6A3AB-2971-46A9-8D6F-9198F6807C0C}" destId="{002B6684-B25D-4A60-8EC6-0DDA26295BEB}" srcOrd="0" destOrd="0" presId="urn:microsoft.com/office/officeart/2005/8/layout/chevron2"/>
    <dgm:cxn modelId="{898DFB57-3BEE-4141-9481-1749CE8AB2DC}" srcId="{055277F2-1555-4A74-A017-820D437BC231}" destId="{5AD8082B-5048-41B7-A809-A1207DAB17FD}" srcOrd="0" destOrd="0" parTransId="{F1E6A64E-B6EE-45FB-8DE2-07952A0F895F}" sibTransId="{4776193C-E368-4C31-A7D1-9C7A84461390}"/>
    <dgm:cxn modelId="{8E71D6E7-A82D-441B-9260-76F3F2ECDEA0}" srcId="{F267E068-34EB-49C8-BC7C-EF7FEE9E61E0}" destId="{E5E43495-6368-4CAD-BD9A-A5A1F1BEA4C6}" srcOrd="0" destOrd="0" parTransId="{AEF20C44-F9BE-431A-B471-C759EC7C56B8}" sibTransId="{C4A3A737-3FAF-4E79-A23E-6D14E8087F22}"/>
    <dgm:cxn modelId="{DC5C49A9-6D36-4317-BF04-02735F963F03}" type="presOf" srcId="{F92FC8F1-D9B4-405B-8175-B8D2893EC9C6}" destId="{A1BF7E73-3A5B-403D-96ED-1FBA28F367E1}" srcOrd="0" destOrd="0" presId="urn:microsoft.com/office/officeart/2005/8/layout/chevron2"/>
    <dgm:cxn modelId="{84EDA781-AFEF-4BDC-B0BD-9E3F7C659610}" type="presOf" srcId="{26F8CCBB-CE4C-454C-B577-D6ECD933F09B}" destId="{460D2B67-DA13-40EA-A885-2E8CAFE7362B}" srcOrd="0" destOrd="0" presId="urn:microsoft.com/office/officeart/2005/8/layout/chevron2"/>
    <dgm:cxn modelId="{44EC4C2F-E36D-4FE0-998C-D6383FAECB47}" type="presOf" srcId="{8E1901EC-9409-4A10-B23C-1F4979E92B15}" destId="{FCBC4CAC-CA96-4355-91F9-CF4C5DECBECB}" srcOrd="0" destOrd="0" presId="urn:microsoft.com/office/officeart/2005/8/layout/chevron2"/>
    <dgm:cxn modelId="{64ABCD6A-3414-42C8-BC54-0544DE90937C}" srcId="{C88E6E46-FCAC-4276-83AA-7F05FA2F5DE2}" destId="{8D9F537D-F980-4968-8EA5-700B8EE0A2F4}" srcOrd="0" destOrd="0" parTransId="{B74C5F51-2BCA-4C7B-9354-EF006F33E7E8}" sibTransId="{89A238EE-1BD8-4F37-A87A-2F985A02AA79}"/>
    <dgm:cxn modelId="{11454178-3865-4EDE-8369-47EBD9322A1E}" srcId="{CDD32886-1CFB-4113-8DE3-A608517B887F}" destId="{F267E068-34EB-49C8-BC7C-EF7FEE9E61E0}" srcOrd="3" destOrd="0" parTransId="{A35DC597-5CFC-4C59-942F-97A26BB36F18}" sibTransId="{5A384166-B01E-41A4-ACA9-400ADDDA1F18}"/>
    <dgm:cxn modelId="{AEDAF566-B39C-49E7-ABB1-FDA37577DD7D}" srcId="{CDD32886-1CFB-4113-8DE3-A608517B887F}" destId="{26F8CCBB-CE4C-454C-B577-D6ECD933F09B}" srcOrd="0" destOrd="0" parTransId="{97E491E1-EAB5-4C97-849F-BA052937B96F}" sibTransId="{8A0F07AC-E0A5-4B75-AF4A-2FDBB93E042C}"/>
    <dgm:cxn modelId="{9A279D3A-992B-4DB9-B668-FC5FD224EB9D}" type="presOf" srcId="{B525AAA2-0E15-4C34-8ED2-849CEB3E4681}" destId="{E8250129-AE17-476F-81D2-D1494DBE41E9}" srcOrd="0" destOrd="0" presId="urn:microsoft.com/office/officeart/2005/8/layout/chevron2"/>
    <dgm:cxn modelId="{7A641DA6-4F0B-4087-8730-BB799E933DC4}" type="presOf" srcId="{E8DC0E40-B6B8-4C4E-8EA9-4851A2FE1360}" destId="{519B6A5A-9E3B-40C3-82BF-71209829079D}" srcOrd="0" destOrd="0" presId="urn:microsoft.com/office/officeart/2005/8/layout/chevron2"/>
    <dgm:cxn modelId="{B0D66C2A-16E3-45F5-99B6-289F2A6CE750}" type="presParOf" srcId="{53997C40-3DA7-4C6B-9118-CE8D4019A036}" destId="{36DC38C7-3BB1-48BE-8F34-A9F7C95250C9}" srcOrd="0" destOrd="0" presId="urn:microsoft.com/office/officeart/2005/8/layout/chevron2"/>
    <dgm:cxn modelId="{50E0D995-A1C6-4D46-B208-5A9D85FECE7E}" type="presParOf" srcId="{36DC38C7-3BB1-48BE-8F34-A9F7C95250C9}" destId="{460D2B67-DA13-40EA-A885-2E8CAFE7362B}" srcOrd="0" destOrd="0" presId="urn:microsoft.com/office/officeart/2005/8/layout/chevron2"/>
    <dgm:cxn modelId="{9F12968E-25D8-466F-B65B-4D64D5C926AD}" type="presParOf" srcId="{36DC38C7-3BB1-48BE-8F34-A9F7C95250C9}" destId="{5ED27C96-C4BD-4F2E-890B-8667A9AB9841}" srcOrd="1" destOrd="0" presId="urn:microsoft.com/office/officeart/2005/8/layout/chevron2"/>
    <dgm:cxn modelId="{B24563D6-0535-4E38-A9A3-86F3881BD22F}" type="presParOf" srcId="{53997C40-3DA7-4C6B-9118-CE8D4019A036}" destId="{3AB4C798-8C7D-47D2-B08F-52845A760005}" srcOrd="1" destOrd="0" presId="urn:microsoft.com/office/officeart/2005/8/layout/chevron2"/>
    <dgm:cxn modelId="{97828654-82B7-479B-9074-6DDDBB18D83A}" type="presParOf" srcId="{53997C40-3DA7-4C6B-9118-CE8D4019A036}" destId="{1B5F3E23-90F1-46C4-9DA4-20C5C892D263}" srcOrd="2" destOrd="0" presId="urn:microsoft.com/office/officeart/2005/8/layout/chevron2"/>
    <dgm:cxn modelId="{2B3DAD30-884D-45EF-A411-0D2B8305F0C5}" type="presParOf" srcId="{1B5F3E23-90F1-46C4-9DA4-20C5C892D263}" destId="{B235FB31-F04E-49EE-944F-E26AA659A2DF}" srcOrd="0" destOrd="0" presId="urn:microsoft.com/office/officeart/2005/8/layout/chevron2"/>
    <dgm:cxn modelId="{1604B5CD-91A0-426F-A105-8D86FC62BD40}" type="presParOf" srcId="{1B5F3E23-90F1-46C4-9DA4-20C5C892D263}" destId="{D7A63205-BB4D-425D-B28D-FC01BC95DFED}" srcOrd="1" destOrd="0" presId="urn:microsoft.com/office/officeart/2005/8/layout/chevron2"/>
    <dgm:cxn modelId="{56CCAD77-616C-4346-B600-99AFEDE2E461}" type="presParOf" srcId="{53997C40-3DA7-4C6B-9118-CE8D4019A036}" destId="{A1D745B3-3A47-4944-9C67-65E79AB42A4E}" srcOrd="3" destOrd="0" presId="urn:microsoft.com/office/officeart/2005/8/layout/chevron2"/>
    <dgm:cxn modelId="{657D3CD1-70EE-42F8-B206-BF2C5A26A551}" type="presParOf" srcId="{53997C40-3DA7-4C6B-9118-CE8D4019A036}" destId="{8D8D3262-5B7F-4FD4-BA9B-9526F66BC51C}" srcOrd="4" destOrd="0" presId="urn:microsoft.com/office/officeart/2005/8/layout/chevron2"/>
    <dgm:cxn modelId="{3582EA90-EB40-4899-89B9-89C829D0014E}" type="presParOf" srcId="{8D8D3262-5B7F-4FD4-BA9B-9526F66BC51C}" destId="{8632A690-1B28-496C-92D2-743B71199779}" srcOrd="0" destOrd="0" presId="urn:microsoft.com/office/officeart/2005/8/layout/chevron2"/>
    <dgm:cxn modelId="{81D2E8C4-172A-439B-A5C9-06F0ACBFD3F9}" type="presParOf" srcId="{8D8D3262-5B7F-4FD4-BA9B-9526F66BC51C}" destId="{7BBE9EAC-BA7E-4F08-82AF-8C5BF1ED1030}" srcOrd="1" destOrd="0" presId="urn:microsoft.com/office/officeart/2005/8/layout/chevron2"/>
    <dgm:cxn modelId="{18FE3BCD-BEAC-47CD-9C22-36E6ED8AA67C}" type="presParOf" srcId="{53997C40-3DA7-4C6B-9118-CE8D4019A036}" destId="{C5596233-8C0C-413D-801A-B6A6DB0622D3}" srcOrd="5" destOrd="0" presId="urn:microsoft.com/office/officeart/2005/8/layout/chevron2"/>
    <dgm:cxn modelId="{855D53E3-61BE-4433-AC72-37303DFE6AD1}" type="presParOf" srcId="{53997C40-3DA7-4C6B-9118-CE8D4019A036}" destId="{6BD8D81D-86F7-401F-81FE-53E4897CD205}" srcOrd="6" destOrd="0" presId="urn:microsoft.com/office/officeart/2005/8/layout/chevron2"/>
    <dgm:cxn modelId="{0AC23891-BE7D-4BF3-9E99-C71B9A76F984}" type="presParOf" srcId="{6BD8D81D-86F7-401F-81FE-53E4897CD205}" destId="{E16E350E-A3E0-449F-A13C-10E3950AD891}" srcOrd="0" destOrd="0" presId="urn:microsoft.com/office/officeart/2005/8/layout/chevron2"/>
    <dgm:cxn modelId="{42D250F5-B2C7-4163-A822-5122DF6ECA3D}" type="presParOf" srcId="{6BD8D81D-86F7-401F-81FE-53E4897CD205}" destId="{1AEE4091-29A8-4A5B-904A-C552EDAA5AE7}" srcOrd="1" destOrd="0" presId="urn:microsoft.com/office/officeart/2005/8/layout/chevron2"/>
    <dgm:cxn modelId="{574E48CE-9CBC-4898-ACFB-9F9A85D999FE}" type="presParOf" srcId="{53997C40-3DA7-4C6B-9118-CE8D4019A036}" destId="{1CB0ADDD-AE75-4D3B-B043-69C12223E971}" srcOrd="7" destOrd="0" presId="urn:microsoft.com/office/officeart/2005/8/layout/chevron2"/>
    <dgm:cxn modelId="{7EA59FBC-396A-44C1-88CB-9794309A4B63}" type="presParOf" srcId="{53997C40-3DA7-4C6B-9118-CE8D4019A036}" destId="{DC13C4CE-EACD-46BD-AF7D-07F6D0E50F7A}" srcOrd="8" destOrd="0" presId="urn:microsoft.com/office/officeart/2005/8/layout/chevron2"/>
    <dgm:cxn modelId="{22F05D87-8B9F-4762-A915-CFF8997E2F9A}" type="presParOf" srcId="{DC13C4CE-EACD-46BD-AF7D-07F6D0E50F7A}" destId="{002B6684-B25D-4A60-8EC6-0DDA26295BEB}" srcOrd="0" destOrd="0" presId="urn:microsoft.com/office/officeart/2005/8/layout/chevron2"/>
    <dgm:cxn modelId="{0CE31588-2736-40F4-B33C-C7894CF4809F}" type="presParOf" srcId="{DC13C4CE-EACD-46BD-AF7D-07F6D0E50F7A}" destId="{E8250129-AE17-476F-81D2-D1494DBE41E9}" srcOrd="1" destOrd="0" presId="urn:microsoft.com/office/officeart/2005/8/layout/chevron2"/>
    <dgm:cxn modelId="{CBD151A7-07E7-4D80-9132-31EF141CE524}" type="presParOf" srcId="{53997C40-3DA7-4C6B-9118-CE8D4019A036}" destId="{ECE9511A-3467-424D-B3B8-C6DC5FDC7113}" srcOrd="9" destOrd="0" presId="urn:microsoft.com/office/officeart/2005/8/layout/chevron2"/>
    <dgm:cxn modelId="{74D91BC5-C315-48E6-94D5-C5C6E20307E2}" type="presParOf" srcId="{53997C40-3DA7-4C6B-9118-CE8D4019A036}" destId="{A5190EDB-671D-4166-97DC-0196322EA494}" srcOrd="10" destOrd="0" presId="urn:microsoft.com/office/officeart/2005/8/layout/chevron2"/>
    <dgm:cxn modelId="{262A6C74-6E49-4769-ADD3-2D041DF7B96D}" type="presParOf" srcId="{A5190EDB-671D-4166-97DC-0196322EA494}" destId="{A1BF7E73-3A5B-403D-96ED-1FBA28F367E1}" srcOrd="0" destOrd="0" presId="urn:microsoft.com/office/officeart/2005/8/layout/chevron2"/>
    <dgm:cxn modelId="{89751779-86F4-42F2-A8F7-1D84FFB3EE8A}" type="presParOf" srcId="{A5190EDB-671D-4166-97DC-0196322EA494}" destId="{519B6A5A-9E3B-40C3-82BF-71209829079D}" srcOrd="1" destOrd="0" presId="urn:microsoft.com/office/officeart/2005/8/layout/chevron2"/>
    <dgm:cxn modelId="{21297B0B-CBEF-47B9-A111-F7AFBE6D7258}" type="presParOf" srcId="{53997C40-3DA7-4C6B-9118-CE8D4019A036}" destId="{05E1951A-17E1-410F-A2E7-E572C489C84E}" srcOrd="11" destOrd="0" presId="urn:microsoft.com/office/officeart/2005/8/layout/chevron2"/>
    <dgm:cxn modelId="{8048F02E-15A2-49C8-ADD1-ADE8139CAC67}" type="presParOf" srcId="{53997C40-3DA7-4C6B-9118-CE8D4019A036}" destId="{2648AB70-1798-4BEE-AD86-DEC38987B33D}" srcOrd="12" destOrd="0" presId="urn:microsoft.com/office/officeart/2005/8/layout/chevron2"/>
    <dgm:cxn modelId="{FF346E35-8D2B-465B-B50A-ADEFA6254737}" type="presParOf" srcId="{2648AB70-1798-4BEE-AD86-DEC38987B33D}" destId="{F69B083C-2717-4464-A737-DE3D79967ABA}" srcOrd="0" destOrd="0" presId="urn:microsoft.com/office/officeart/2005/8/layout/chevron2"/>
    <dgm:cxn modelId="{6F17385F-DC1C-490F-A76A-5D5024911DCC}" type="presParOf" srcId="{2648AB70-1798-4BEE-AD86-DEC38987B33D}" destId="{0EAC1EA1-0C80-4E0A-9C0C-3A5C068954A2}" srcOrd="1" destOrd="0" presId="urn:microsoft.com/office/officeart/2005/8/layout/chevron2"/>
    <dgm:cxn modelId="{BA7F22CD-B591-4F44-887D-C2189060FAAB}" type="presParOf" srcId="{53997C40-3DA7-4C6B-9118-CE8D4019A036}" destId="{A266B469-9B49-477A-8561-BB366A156EFD}" srcOrd="13" destOrd="0" presId="urn:microsoft.com/office/officeart/2005/8/layout/chevron2"/>
    <dgm:cxn modelId="{B287230B-B8EF-419C-9DB4-4A28D49CD236}" type="presParOf" srcId="{53997C40-3DA7-4C6B-9118-CE8D4019A036}" destId="{0A0E8855-3083-4833-809E-1E4F20DF2777}" srcOrd="14" destOrd="0" presId="urn:microsoft.com/office/officeart/2005/8/layout/chevron2"/>
    <dgm:cxn modelId="{89F904E4-4056-4A77-B35D-E2554762FABD}" type="presParOf" srcId="{0A0E8855-3083-4833-809E-1E4F20DF2777}" destId="{B837D6C1-77B1-44B4-800F-89F79B11FC7A}" srcOrd="0" destOrd="0" presId="urn:microsoft.com/office/officeart/2005/8/layout/chevron2"/>
    <dgm:cxn modelId="{A1564ED4-2EB4-49EB-9095-FA2E46757740}" type="presParOf" srcId="{0A0E8855-3083-4833-809E-1E4F20DF2777}" destId="{FCBC4CAC-CA96-4355-91F9-CF4C5DECBE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0D2B67-DA13-40EA-A885-2E8CAFE7362B}">
      <dsp:nvSpPr>
        <dsp:cNvPr id="0" name=""/>
        <dsp:cNvSpPr/>
      </dsp:nvSpPr>
      <dsp:spPr>
        <a:xfrm rot="5400000">
          <a:off x="-100327" y="104154"/>
          <a:ext cx="668851" cy="46819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-100327" y="104154"/>
        <a:ext cx="668851" cy="468196"/>
      </dsp:txXfrm>
    </dsp:sp>
    <dsp:sp modelId="{5ED27C96-C4BD-4F2E-890B-8667A9AB9841}">
      <dsp:nvSpPr>
        <dsp:cNvPr id="0" name=""/>
        <dsp:cNvSpPr/>
      </dsp:nvSpPr>
      <dsp:spPr>
        <a:xfrm rot="5400000">
          <a:off x="4337201" y="-3865178"/>
          <a:ext cx="434753" cy="8172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Arial Narrow" pitchFamily="34" charset="0"/>
            </a:rPr>
            <a:t>Развитие медицинской паллиативной службы на дому, первичной, стационарной, специализированной</a:t>
          </a:r>
          <a:endParaRPr lang="ru-RU" sz="1500" kern="1200" dirty="0">
            <a:latin typeface="Arial Narrow" pitchFamily="34" charset="0"/>
          </a:endParaRPr>
        </a:p>
      </dsp:txBody>
      <dsp:txXfrm rot="5400000">
        <a:off x="4337201" y="-3865178"/>
        <a:ext cx="434753" cy="8172763"/>
      </dsp:txXfrm>
    </dsp:sp>
    <dsp:sp modelId="{B235FB31-F04E-49EE-944F-E26AA659A2DF}">
      <dsp:nvSpPr>
        <dsp:cNvPr id="0" name=""/>
        <dsp:cNvSpPr/>
      </dsp:nvSpPr>
      <dsp:spPr>
        <a:xfrm rot="5400000">
          <a:off x="-100327" y="698984"/>
          <a:ext cx="668851" cy="468196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-100327" y="698984"/>
        <a:ext cx="668851" cy="468196"/>
      </dsp:txXfrm>
    </dsp:sp>
    <dsp:sp modelId="{D7A63205-BB4D-425D-B28D-FC01BC95DFED}">
      <dsp:nvSpPr>
        <dsp:cNvPr id="0" name=""/>
        <dsp:cNvSpPr/>
      </dsp:nvSpPr>
      <dsp:spPr>
        <a:xfrm rot="5400000">
          <a:off x="4337201" y="-3270348"/>
          <a:ext cx="434753" cy="8172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itchFamily="34" charset="0"/>
            </a:rPr>
            <a:t>Оказание </a:t>
          </a:r>
          <a:r>
            <a:rPr lang="ru-RU" sz="1400" kern="1200" dirty="0" err="1" smtClean="0">
              <a:latin typeface="Arial Narrow" pitchFamily="34" charset="0"/>
            </a:rPr>
            <a:t>гериатрической</a:t>
          </a:r>
          <a:r>
            <a:rPr lang="ru-RU" sz="1400" kern="1200" dirty="0" smtClean="0">
              <a:latin typeface="Arial Narrow" pitchFamily="34" charset="0"/>
            </a:rPr>
            <a:t> помощи (создание кабинетов, Консультации врачей-гериатров)</a:t>
          </a:r>
          <a:endParaRPr lang="ru-RU" sz="1400" kern="1200" dirty="0">
            <a:latin typeface="Arial Narrow" pitchFamily="34" charset="0"/>
          </a:endParaRPr>
        </a:p>
      </dsp:txBody>
      <dsp:txXfrm rot="5400000">
        <a:off x="4337201" y="-3270348"/>
        <a:ext cx="434753" cy="8172763"/>
      </dsp:txXfrm>
    </dsp:sp>
    <dsp:sp modelId="{8632A690-1B28-496C-92D2-743B71199779}">
      <dsp:nvSpPr>
        <dsp:cNvPr id="0" name=""/>
        <dsp:cNvSpPr/>
      </dsp:nvSpPr>
      <dsp:spPr>
        <a:xfrm rot="5400000">
          <a:off x="-100327" y="1293813"/>
          <a:ext cx="668851" cy="46819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-100327" y="1293813"/>
        <a:ext cx="668851" cy="468196"/>
      </dsp:txXfrm>
    </dsp:sp>
    <dsp:sp modelId="{7BBE9EAC-BA7E-4F08-82AF-8C5BF1ED1030}">
      <dsp:nvSpPr>
        <dsp:cNvPr id="0" name=""/>
        <dsp:cNvSpPr/>
      </dsp:nvSpPr>
      <dsp:spPr>
        <a:xfrm rot="5400000">
          <a:off x="4337201" y="-2675519"/>
          <a:ext cx="434753" cy="8172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itchFamily="34" charset="0"/>
            </a:rPr>
            <a:t>Предоставление социальных услуг на дому, в стационарной и </a:t>
          </a:r>
          <a:r>
            <a:rPr lang="ru-RU" sz="1400" kern="1200" dirty="0" err="1" smtClean="0">
              <a:latin typeface="Arial Narrow" pitchFamily="34" charset="0"/>
            </a:rPr>
            <a:t>полустационарной</a:t>
          </a:r>
          <a:r>
            <a:rPr lang="ru-RU" sz="1400" kern="1200" dirty="0" smtClean="0">
              <a:latin typeface="Arial Narrow" pitchFamily="34" charset="0"/>
            </a:rPr>
            <a:t> формах</a:t>
          </a:r>
          <a:endParaRPr lang="ru-RU" sz="1400" kern="1200" dirty="0">
            <a:latin typeface="Arial Narrow" pitchFamily="34" charset="0"/>
          </a:endParaRPr>
        </a:p>
      </dsp:txBody>
      <dsp:txXfrm rot="5400000">
        <a:off x="4337201" y="-2675519"/>
        <a:ext cx="434753" cy="8172763"/>
      </dsp:txXfrm>
    </dsp:sp>
    <dsp:sp modelId="{E16E350E-A3E0-449F-A13C-10E3950AD891}">
      <dsp:nvSpPr>
        <dsp:cNvPr id="0" name=""/>
        <dsp:cNvSpPr/>
      </dsp:nvSpPr>
      <dsp:spPr>
        <a:xfrm rot="5400000">
          <a:off x="-100327" y="1888643"/>
          <a:ext cx="668851" cy="468196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-100327" y="1888643"/>
        <a:ext cx="668851" cy="468196"/>
      </dsp:txXfrm>
    </dsp:sp>
    <dsp:sp modelId="{1AEE4091-29A8-4A5B-904A-C552EDAA5AE7}">
      <dsp:nvSpPr>
        <dsp:cNvPr id="0" name=""/>
        <dsp:cNvSpPr/>
      </dsp:nvSpPr>
      <dsp:spPr>
        <a:xfrm rot="5400000">
          <a:off x="4337201" y="-2080689"/>
          <a:ext cx="434753" cy="8172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itchFamily="34" charset="0"/>
            </a:rPr>
            <a:t>Развитие </a:t>
          </a:r>
          <a:r>
            <a:rPr lang="ru-RU" sz="1400" kern="1200" dirty="0" err="1" smtClean="0">
              <a:latin typeface="Arial Narrow" pitchFamily="34" charset="0"/>
            </a:rPr>
            <a:t>стационарозамещающих</a:t>
          </a:r>
          <a:r>
            <a:rPr lang="ru-RU" sz="1400" kern="1200" dirty="0" smtClean="0">
              <a:latin typeface="Arial Narrow" pitchFamily="34" charset="0"/>
            </a:rPr>
            <a:t> технологий (приемные семьи, персональный помощник, возмездная опека)</a:t>
          </a:r>
          <a:endParaRPr lang="ru-RU" sz="1400" kern="1200" dirty="0">
            <a:latin typeface="Arial Narrow" pitchFamily="34" charset="0"/>
          </a:endParaRPr>
        </a:p>
      </dsp:txBody>
      <dsp:txXfrm rot="5400000">
        <a:off x="4337201" y="-2080689"/>
        <a:ext cx="434753" cy="8172763"/>
      </dsp:txXfrm>
    </dsp:sp>
    <dsp:sp modelId="{002B6684-B25D-4A60-8EC6-0DDA26295BEB}">
      <dsp:nvSpPr>
        <dsp:cNvPr id="0" name=""/>
        <dsp:cNvSpPr/>
      </dsp:nvSpPr>
      <dsp:spPr>
        <a:xfrm rot="5400000">
          <a:off x="-100327" y="2483472"/>
          <a:ext cx="668851" cy="468196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-100327" y="2483472"/>
        <a:ext cx="668851" cy="468196"/>
      </dsp:txXfrm>
    </dsp:sp>
    <dsp:sp modelId="{E8250129-AE17-476F-81D2-D1494DBE41E9}">
      <dsp:nvSpPr>
        <dsp:cNvPr id="0" name=""/>
        <dsp:cNvSpPr/>
      </dsp:nvSpPr>
      <dsp:spPr>
        <a:xfrm rot="5400000">
          <a:off x="4337201" y="-1485860"/>
          <a:ext cx="434753" cy="8172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itchFamily="34" charset="0"/>
            </a:rPr>
            <a:t>Работа школ родственного ухода</a:t>
          </a:r>
          <a:endParaRPr lang="ru-RU" sz="1400" kern="1200" dirty="0">
            <a:latin typeface="Arial Narrow" pitchFamily="34" charset="0"/>
          </a:endParaRPr>
        </a:p>
      </dsp:txBody>
      <dsp:txXfrm rot="5400000">
        <a:off x="4337201" y="-1485860"/>
        <a:ext cx="434753" cy="8172763"/>
      </dsp:txXfrm>
    </dsp:sp>
    <dsp:sp modelId="{A1BF7E73-3A5B-403D-96ED-1FBA28F367E1}">
      <dsp:nvSpPr>
        <dsp:cNvPr id="0" name=""/>
        <dsp:cNvSpPr/>
      </dsp:nvSpPr>
      <dsp:spPr>
        <a:xfrm rot="5400000">
          <a:off x="-100327" y="3078302"/>
          <a:ext cx="668851" cy="468196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-100327" y="3078302"/>
        <a:ext cx="668851" cy="468196"/>
      </dsp:txXfrm>
    </dsp:sp>
    <dsp:sp modelId="{519B6A5A-9E3B-40C3-82BF-71209829079D}">
      <dsp:nvSpPr>
        <dsp:cNvPr id="0" name=""/>
        <dsp:cNvSpPr/>
      </dsp:nvSpPr>
      <dsp:spPr>
        <a:xfrm rot="5400000">
          <a:off x="4337201" y="-891030"/>
          <a:ext cx="434753" cy="8172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itchFamily="34" charset="0"/>
            </a:rPr>
            <a:t>Прокат ТСР</a:t>
          </a:r>
          <a:endParaRPr lang="ru-RU" sz="1400" kern="1200" dirty="0">
            <a:latin typeface="Arial Narrow" pitchFamily="34" charset="0"/>
          </a:endParaRPr>
        </a:p>
      </dsp:txBody>
      <dsp:txXfrm rot="5400000">
        <a:off x="4337201" y="-891030"/>
        <a:ext cx="434753" cy="8172763"/>
      </dsp:txXfrm>
    </dsp:sp>
    <dsp:sp modelId="{F69B083C-2717-4464-A737-DE3D79967ABA}">
      <dsp:nvSpPr>
        <dsp:cNvPr id="0" name=""/>
        <dsp:cNvSpPr/>
      </dsp:nvSpPr>
      <dsp:spPr>
        <a:xfrm rot="5400000">
          <a:off x="-100327" y="3673131"/>
          <a:ext cx="668851" cy="468196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-100327" y="3673131"/>
        <a:ext cx="668851" cy="468196"/>
      </dsp:txXfrm>
    </dsp:sp>
    <dsp:sp modelId="{0EAC1EA1-0C80-4E0A-9C0C-3A5C068954A2}">
      <dsp:nvSpPr>
        <dsp:cNvPr id="0" name=""/>
        <dsp:cNvSpPr/>
      </dsp:nvSpPr>
      <dsp:spPr>
        <a:xfrm rot="5400000">
          <a:off x="4337201" y="-296201"/>
          <a:ext cx="434753" cy="8172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itchFamily="34" charset="0"/>
            </a:rPr>
            <a:t>Создание координационного центра </a:t>
          </a:r>
          <a:endParaRPr lang="ru-RU" sz="1400" kern="1200" dirty="0">
            <a:latin typeface="Arial Narrow" pitchFamily="34" charset="0"/>
          </a:endParaRPr>
        </a:p>
      </dsp:txBody>
      <dsp:txXfrm rot="5400000">
        <a:off x="4337201" y="-296201"/>
        <a:ext cx="434753" cy="8172763"/>
      </dsp:txXfrm>
    </dsp:sp>
    <dsp:sp modelId="{B837D6C1-77B1-44B4-800F-89F79B11FC7A}">
      <dsp:nvSpPr>
        <dsp:cNvPr id="0" name=""/>
        <dsp:cNvSpPr/>
      </dsp:nvSpPr>
      <dsp:spPr>
        <a:xfrm rot="5400000">
          <a:off x="-100327" y="4267961"/>
          <a:ext cx="668851" cy="468196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-100327" y="4267961"/>
        <a:ext cx="668851" cy="468196"/>
      </dsp:txXfrm>
    </dsp:sp>
    <dsp:sp modelId="{FCBC4CAC-CA96-4355-91F9-CF4C5DECBECB}">
      <dsp:nvSpPr>
        <dsp:cNvPr id="0" name=""/>
        <dsp:cNvSpPr/>
      </dsp:nvSpPr>
      <dsp:spPr>
        <a:xfrm rot="5400000">
          <a:off x="4337201" y="298628"/>
          <a:ext cx="434753" cy="81727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itchFamily="34" charset="0"/>
            </a:rPr>
            <a:t>Обеспечение нуждающихся граждан средствами социальной адаптации</a:t>
          </a:r>
          <a:endParaRPr lang="ru-RU" sz="1400" kern="1200" dirty="0">
            <a:latin typeface="Arial Narrow" pitchFamily="34" charset="0"/>
          </a:endParaRPr>
        </a:p>
      </dsp:txBody>
      <dsp:txXfrm rot="5400000">
        <a:off x="4337201" y="298628"/>
        <a:ext cx="434753" cy="8172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1BFAB0-0852-422E-85B2-C02B0568C39C}" type="datetimeFigureOut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90AD7E-36DA-4E18-916A-DEB2F174D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DEED7-433B-40DA-BBA8-BF327118BB77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2D45-4529-4B77-B185-D6EE28D17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73F23-B128-42B5-A26C-5285FF156266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8AA38-BC42-4613-9DB3-848390BE3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F43AD-955A-48E9-912E-D31D313E965D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FA7D9-14F5-4D23-950F-B3A37E350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1E14-555F-437D-9B26-712DF97A7162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CFD4-D591-4D21-8EA6-D3490FA25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A450-C020-47CF-ADC5-1A7E8410BBC9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F8CF2-1C97-4C1E-879B-46B6C9F60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97FE-659B-4D9F-B8B9-3AF269056B81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2665-7F13-4A09-9F87-160C5A7DA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66B96-39A6-43BF-B148-7ECE7F242A70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9B862-0702-41D1-98A4-1E7D6EF46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12ED-610F-4908-821E-03AC9309F2DB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1C6B-89D6-426A-BED4-2D077985A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CF8C-00F2-4495-B78D-9A142251558D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60AEF-A596-493B-BD94-6B935B949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71BBA-2E7C-4E15-BCDB-A481309AB16D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0762-D136-46E2-BE3F-069B74788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F323-588C-4CF6-BF09-484934E846C2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8AD3A-3A15-4004-A6DD-ADF35AF84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EA3DC9-B20D-4527-A946-B0EA0412092D}" type="datetime1">
              <a:rPr lang="ru-RU"/>
              <a:pPr>
                <a:defRPr/>
              </a:pPr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5FDF47-6C5B-48F6-9F9B-B760238FD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00113" y="6381750"/>
            <a:ext cx="8172450" cy="461963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1500" b="1" spc="-3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ДЕПАРТАМЕНТ СОЦИАЛЬНОЙ ЗАЩИТЫ НАСЕЛЕНИЯ АДМИНИСТРАЦИИ ВЛАДИМИРСКОЙ 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0" y="0"/>
            <a:ext cx="9144000" cy="90805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39" name="Рисунок 5" descr="Герб Владимирской област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5762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cs typeface="Arial" charset="0"/>
              </a:rPr>
              <a:t>      ДЕПАРТАМЕНТ СОЦИАЛЬНОЙ ЗАЩИТЫ НАСЕЛЕНИЯ</a:t>
            </a:r>
            <a:endParaRPr lang="ru-RU" sz="15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cs typeface="Arial" charset="0"/>
              </a:rPr>
              <a:t> АДМИНИСТРАЦИИ ВЛАДИМИРСКОЙ ОБЛАСТИ</a:t>
            </a:r>
          </a:p>
        </p:txBody>
      </p:sp>
      <p:grpSp>
        <p:nvGrpSpPr>
          <p:cNvPr id="14341" name="Группа 20"/>
          <p:cNvGrpSpPr>
            <a:grpSpLocks/>
          </p:cNvGrpSpPr>
          <p:nvPr/>
        </p:nvGrpSpPr>
        <p:grpSpPr bwMode="auto">
          <a:xfrm>
            <a:off x="179388" y="6121400"/>
            <a:ext cx="400050" cy="620713"/>
            <a:chOff x="179512" y="6120680"/>
            <a:chExt cx="400674" cy="620688"/>
          </a:xfrm>
        </p:grpSpPr>
        <p:pic>
          <p:nvPicPr>
            <p:cNvPr id="14344" name="Рисунок 18" descr="Брендирование В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6120680"/>
              <a:ext cx="379473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220851" y="6408006"/>
              <a:ext cx="359335" cy="3333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r>
                <a:rPr lang="ru-RU" sz="400" dirty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социальная</a:t>
              </a:r>
            </a:p>
            <a:p>
              <a:pPr>
                <a:defRPr/>
              </a:pPr>
              <a:r>
                <a:rPr lang="ru-RU" sz="400" dirty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защита </a:t>
              </a:r>
            </a:p>
          </p:txBody>
        </p:sp>
      </p:grpSp>
      <p:sp>
        <p:nvSpPr>
          <p:cNvPr id="14342" name="Прямоугольник 13"/>
          <p:cNvSpPr>
            <a:spLocks noChangeArrowheads="1"/>
          </p:cNvSpPr>
          <p:nvPr/>
        </p:nvSpPr>
        <p:spPr bwMode="auto">
          <a:xfrm>
            <a:off x="3779838" y="1196752"/>
            <a:ext cx="536416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953735"/>
                </a:solidFill>
                <a:cs typeface="Times New Roman" pitchFamily="18" charset="0"/>
              </a:rPr>
              <a:t>ПАСПОРТ</a:t>
            </a:r>
            <a:r>
              <a:rPr lang="ru-RU" sz="3600" dirty="0">
                <a:solidFill>
                  <a:srgbClr val="953735"/>
                </a:solidFill>
                <a:cs typeface="Times New Roman" pitchFamily="18" charset="0"/>
              </a:rPr>
              <a:t> </a:t>
            </a:r>
            <a:br>
              <a:rPr lang="ru-RU" sz="3600" dirty="0">
                <a:solidFill>
                  <a:srgbClr val="953735"/>
                </a:solidFill>
                <a:cs typeface="Times New Roman" pitchFamily="18" charset="0"/>
              </a:rPr>
            </a:br>
            <a:r>
              <a:rPr lang="ru-RU" sz="2800" dirty="0">
                <a:solidFill>
                  <a:srgbClr val="953735"/>
                </a:solidFill>
                <a:cs typeface="Times New Roman" pitchFamily="18" charset="0"/>
              </a:rPr>
              <a:t>социального проекта</a:t>
            </a:r>
            <a:r>
              <a:rPr lang="ru-RU" dirty="0">
                <a:solidFill>
                  <a:srgbClr val="953735"/>
                </a:solidFill>
                <a:cs typeface="Times New Roman" pitchFamily="18" charset="0"/>
              </a:rPr>
              <a:t/>
            </a:r>
            <a:br>
              <a:rPr lang="ru-RU" dirty="0">
                <a:solidFill>
                  <a:srgbClr val="953735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953735"/>
                </a:solidFill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953735"/>
                </a:solidFill>
                <a:cs typeface="Times New Roman" pitchFamily="18" charset="0"/>
              </a:rPr>
              <a:t>МОДЕЛЬ ДОЛГОВРЕМЕННОГО УХОДА. ПАЛЛИАТИВНАЯ ПОМОЩЬ И СОЦИАЛЬНОЕ </a:t>
            </a:r>
            <a:r>
              <a:rPr lang="ru-RU" sz="3200" b="1" dirty="0" smtClean="0">
                <a:solidFill>
                  <a:srgbClr val="953735"/>
                </a:solidFill>
                <a:cs typeface="Times New Roman" pitchFamily="18" charset="0"/>
              </a:rPr>
              <a:t>ОБСЛУЖИВАНИЕ»</a:t>
            </a:r>
            <a:r>
              <a:rPr lang="ru-RU" sz="2400" b="1" dirty="0">
                <a:solidFill>
                  <a:srgbClr val="953735"/>
                </a:solidFill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953735"/>
                </a:solidFill>
                <a:cs typeface="Times New Roman" pitchFamily="18" charset="0"/>
              </a:rPr>
            </a:br>
            <a:r>
              <a:rPr lang="ru-RU" sz="2800" b="1" dirty="0">
                <a:solidFill>
                  <a:srgbClr val="953735"/>
                </a:solidFill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953735"/>
                </a:solidFill>
                <a:cs typeface="Times New Roman" pitchFamily="18" charset="0"/>
              </a:rPr>
            </a:br>
            <a:r>
              <a:rPr lang="ru-RU" sz="2800" dirty="0">
                <a:solidFill>
                  <a:srgbClr val="953735"/>
                </a:solidFill>
                <a:cs typeface="Times New Roman" pitchFamily="18" charset="0"/>
              </a:rPr>
              <a:t>на 2019 - 2020 годы</a:t>
            </a:r>
            <a:endParaRPr lang="ru-RU" dirty="0">
              <a:solidFill>
                <a:srgbClr val="953735"/>
              </a:solidFill>
            </a:endParaRPr>
          </a:p>
        </p:txBody>
      </p:sp>
      <p:pic>
        <p:nvPicPr>
          <p:cNvPr id="14343" name="Picture 4" descr="http://itd2.mycdn.me/image?id=864670399110&amp;t=20&amp;plc=WEB&amp;tkn=*wu34YA1ucftpWOesbkX_peGqdg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00213"/>
            <a:ext cx="3563937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900113" y="6381750"/>
            <a:ext cx="8172450" cy="461963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ru-RU" sz="1500" b="1" spc="-3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ДЕПАРТАМЕНТ СОЦИАЛЬНОЙ ЗАЩИТЫ НАСЕЛЕНИЯ АДМИНИСТРАЦИИ ВЛАДИМИРСКОЙ ОБЛАСТИ</a:t>
            </a:r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0" y="0"/>
            <a:ext cx="9144000" cy="90805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39" name="Рисунок 5" descr="Герб Владимирской области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5762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cs typeface="Arial" charset="0"/>
              </a:rPr>
              <a:t>      ДЕПАРТАМЕНТ СОЦИАЛЬНОЙ ЗАЩИТЫ НАСЕЛЕНИЯ</a:t>
            </a:r>
            <a:endParaRPr lang="ru-RU" sz="15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  <a:cs typeface="Arial" charset="0"/>
              </a:rPr>
              <a:t> АДМИНИСТРАЦИИ ВЛАДИМИРСКОЙ ОБЛАСТИ</a:t>
            </a: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179388" y="6121400"/>
            <a:ext cx="400050" cy="620713"/>
            <a:chOff x="179512" y="6120680"/>
            <a:chExt cx="400674" cy="620688"/>
          </a:xfrm>
        </p:grpSpPr>
        <p:pic>
          <p:nvPicPr>
            <p:cNvPr id="14344" name="Рисунок 18" descr="Брендирование В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6120680"/>
              <a:ext cx="379473" cy="6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Прямоугольник 19"/>
            <p:cNvSpPr/>
            <p:nvPr/>
          </p:nvSpPr>
          <p:spPr>
            <a:xfrm>
              <a:off x="220851" y="6408006"/>
              <a:ext cx="359335" cy="3333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>
                <a:defRPr/>
              </a:pPr>
              <a:r>
                <a:rPr lang="ru-RU" sz="400" dirty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социальная</a:t>
              </a:r>
            </a:p>
            <a:p>
              <a:pPr>
                <a:defRPr/>
              </a:pPr>
              <a:r>
                <a:rPr lang="ru-RU" sz="400" dirty="0">
                  <a:solidFill>
                    <a:srgbClr val="0062AC"/>
                  </a:solidFill>
                  <a:latin typeface="Arial" pitchFamily="34" charset="0"/>
                  <a:cs typeface="Arial" pitchFamily="34" charset="0"/>
                </a:rPr>
                <a:t>защита </a:t>
              </a:r>
            </a:p>
          </p:txBody>
        </p:sp>
      </p:grpSp>
      <p:sp>
        <p:nvSpPr>
          <p:cNvPr id="14342" name="Прямоугольник 13"/>
          <p:cNvSpPr>
            <a:spLocks noChangeArrowheads="1"/>
          </p:cNvSpPr>
          <p:nvPr/>
        </p:nvSpPr>
        <p:spPr bwMode="auto">
          <a:xfrm>
            <a:off x="3779838" y="1052513"/>
            <a:ext cx="5094287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C51507"/>
                </a:solidFill>
                <a:cs typeface="Times New Roman" pitchFamily="18" charset="0"/>
              </a:rPr>
              <a:t>ПАСПОРТ </a:t>
            </a:r>
            <a:br>
              <a:rPr lang="ru-RU" sz="3600">
                <a:solidFill>
                  <a:srgbClr val="C51507"/>
                </a:solidFill>
                <a:cs typeface="Times New Roman" pitchFamily="18" charset="0"/>
              </a:rPr>
            </a:br>
            <a:r>
              <a:rPr lang="ru-RU" sz="3600">
                <a:solidFill>
                  <a:srgbClr val="C51507"/>
                </a:solidFill>
                <a:cs typeface="Times New Roman" pitchFamily="18" charset="0"/>
              </a:rPr>
              <a:t>социального проекта</a:t>
            </a:r>
            <a:r>
              <a:rPr lang="ru-RU">
                <a:solidFill>
                  <a:srgbClr val="C51507"/>
                </a:solidFill>
                <a:cs typeface="Times New Roman" pitchFamily="18" charset="0"/>
              </a:rPr>
              <a:t/>
            </a:r>
            <a:br>
              <a:rPr lang="ru-RU">
                <a:solidFill>
                  <a:srgbClr val="C51507"/>
                </a:solidFill>
                <a:cs typeface="Times New Roman" pitchFamily="18" charset="0"/>
              </a:rPr>
            </a:br>
            <a:r>
              <a:rPr lang="ru-RU" sz="2400" b="1">
                <a:solidFill>
                  <a:srgbClr val="C51507"/>
                </a:solidFill>
                <a:cs typeface="Times New Roman" pitchFamily="18" charset="0"/>
              </a:rPr>
              <a:t>«Создание на территории Владимирской области системы долговременного ухода за пожилыми людьми, инвалидами, включающей сбалансированное социальное обслуживание, медицинскую помощь, в т.ч. паллиативную»</a:t>
            </a:r>
            <a:br>
              <a:rPr lang="ru-RU" sz="2400" b="1">
                <a:solidFill>
                  <a:srgbClr val="C51507"/>
                </a:solidFill>
                <a:cs typeface="Times New Roman" pitchFamily="18" charset="0"/>
              </a:rPr>
            </a:br>
            <a:r>
              <a:rPr lang="ru-RU" sz="2800" b="1">
                <a:solidFill>
                  <a:srgbClr val="C51507"/>
                </a:solidFill>
                <a:cs typeface="Times New Roman" pitchFamily="18" charset="0"/>
              </a:rPr>
              <a:t/>
            </a:r>
            <a:br>
              <a:rPr lang="ru-RU" sz="2800" b="1">
                <a:solidFill>
                  <a:srgbClr val="C51507"/>
                </a:solidFill>
                <a:cs typeface="Times New Roman" pitchFamily="18" charset="0"/>
              </a:rPr>
            </a:br>
            <a:r>
              <a:rPr lang="ru-RU" sz="2800">
                <a:solidFill>
                  <a:srgbClr val="C51507"/>
                </a:solidFill>
                <a:cs typeface="Times New Roman" pitchFamily="18" charset="0"/>
              </a:rPr>
              <a:t>на 2019 - 2020 годы</a:t>
            </a:r>
            <a:endParaRPr lang="ru-RU">
              <a:solidFill>
                <a:srgbClr val="C51507"/>
              </a:solidFill>
            </a:endParaRPr>
          </a:p>
        </p:txBody>
      </p:sp>
      <p:pic>
        <p:nvPicPr>
          <p:cNvPr id="14343" name="Picture 4" descr="http://itd2.mycdn.me/image?id=864670399110&amp;t=20&amp;plc=WEB&amp;tkn=*wu34YA1ucftpWOesbkX_peGqdg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700213"/>
            <a:ext cx="3563937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381750"/>
            <a:ext cx="468312" cy="476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655B470-7CA2-47B9-AEFA-FB7A39650894}" type="slidenum">
              <a:rPr lang="ru-RU" sz="1800">
                <a:solidFill>
                  <a:schemeClr val="bg1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2780928"/>
            <a:ext cx="2089150" cy="461963"/>
          </a:xfrm>
          <a:prstGeom prst="rect">
            <a:avLst/>
          </a:prstGeom>
          <a:solidFill>
            <a:srgbClr val="0062AC"/>
          </a:solidFill>
          <a:ln w="19050">
            <a:solidFill>
              <a:srgbClr val="0062AC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  <a:cs typeface="+mn-cs"/>
              </a:rPr>
              <a:t>Цель проекта:	</a:t>
            </a:r>
          </a:p>
        </p:txBody>
      </p:sp>
      <p:sp>
        <p:nvSpPr>
          <p:cNvPr id="15363" name="Прямоугольник 12"/>
          <p:cNvSpPr>
            <a:spLocks noChangeArrowheads="1"/>
          </p:cNvSpPr>
          <p:nvPr/>
        </p:nvSpPr>
        <p:spPr bwMode="auto">
          <a:xfrm>
            <a:off x="251520" y="3212976"/>
            <a:ext cx="56893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53735"/>
                </a:solidFill>
                <a:latin typeface="Arial Narrow" pitchFamily="34" charset="0"/>
              </a:rPr>
              <a:t>Обеспечение достойного качества жизни с возможным уровнем самореализации, медицинской помощи, социального обслуживания пожилых людей и инвалидов, нуждающихся в долговременном уходе и паллиативной </a:t>
            </a:r>
            <a:r>
              <a:rPr lang="ru-RU" dirty="0" smtClean="0">
                <a:solidFill>
                  <a:srgbClr val="953735"/>
                </a:solidFill>
                <a:latin typeface="Arial Narrow" pitchFamily="34" charset="0"/>
              </a:rPr>
              <a:t>помощи</a:t>
            </a:r>
            <a:endParaRPr lang="ru-RU" dirty="0">
              <a:solidFill>
                <a:srgbClr val="953735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4"/>
          <p:cNvSpPr>
            <a:spLocks noChangeArrowheads="1"/>
          </p:cNvSpPr>
          <p:nvPr/>
        </p:nvSpPr>
        <p:spPr bwMode="auto">
          <a:xfrm>
            <a:off x="179388" y="4827587"/>
            <a:ext cx="583277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0975" indent="-180975" algn="just">
              <a:buClr>
                <a:srgbClr val="0062AC"/>
              </a:buClr>
              <a:buFont typeface="Wingdings" pitchFamily="2" charset="2"/>
              <a:buChar char="ü"/>
            </a:pPr>
            <a:r>
              <a:rPr lang="ru-RU" dirty="0">
                <a:solidFill>
                  <a:srgbClr val="953735"/>
                </a:solidFill>
                <a:latin typeface="Arial Narrow" pitchFamily="34" charset="0"/>
              </a:rPr>
              <a:t>Оказание комплексной медико-социальной паллиативной помощи нуждающимся </a:t>
            </a:r>
            <a:r>
              <a:rPr lang="ru-RU" dirty="0" smtClean="0">
                <a:solidFill>
                  <a:srgbClr val="953735"/>
                </a:solidFill>
                <a:latin typeface="Arial Narrow" pitchFamily="34" charset="0"/>
              </a:rPr>
              <a:t>граждан</a:t>
            </a:r>
            <a:r>
              <a:rPr lang="ru-RU" dirty="0" smtClean="0">
                <a:solidFill>
                  <a:srgbClr val="953735"/>
                </a:solidFill>
                <a:latin typeface="Arial Narrow" pitchFamily="34" charset="0"/>
              </a:rPr>
              <a:t>а</a:t>
            </a:r>
            <a:r>
              <a:rPr lang="ru-RU" dirty="0" smtClean="0">
                <a:solidFill>
                  <a:srgbClr val="953735"/>
                </a:solidFill>
                <a:latin typeface="Arial Narrow" pitchFamily="34" charset="0"/>
              </a:rPr>
              <a:t>м</a:t>
            </a:r>
            <a:r>
              <a:rPr lang="ru-RU" dirty="0">
                <a:solidFill>
                  <a:srgbClr val="953735"/>
                </a:solidFill>
                <a:latin typeface="Arial Narrow" pitchFamily="34" charset="0"/>
              </a:rPr>
              <a:t>;</a:t>
            </a:r>
          </a:p>
          <a:p>
            <a:pPr marL="180975" indent="-180975" algn="just">
              <a:buClr>
                <a:srgbClr val="0062AC"/>
              </a:buClr>
              <a:buFont typeface="Wingdings" pitchFamily="2" charset="2"/>
              <a:buChar char="ü"/>
            </a:pPr>
            <a:r>
              <a:rPr lang="ru-RU" dirty="0">
                <a:solidFill>
                  <a:srgbClr val="953735"/>
                </a:solidFill>
                <a:latin typeface="Arial Narrow" pitchFamily="34" charset="0"/>
              </a:rPr>
              <a:t>Открытие в области служб медицинской паллиативной помощи, </a:t>
            </a:r>
            <a:r>
              <a:rPr lang="ru-RU" dirty="0" err="1">
                <a:solidFill>
                  <a:srgbClr val="953735"/>
                </a:solidFill>
                <a:latin typeface="Arial Narrow" pitchFamily="34" charset="0"/>
              </a:rPr>
              <a:t>гериатрических</a:t>
            </a:r>
            <a:r>
              <a:rPr lang="ru-RU" dirty="0">
                <a:solidFill>
                  <a:srgbClr val="953735"/>
                </a:solidFill>
                <a:latin typeface="Arial Narrow" pitchFamily="34" charset="0"/>
              </a:rPr>
              <a:t> кабинетов;</a:t>
            </a:r>
          </a:p>
          <a:p>
            <a:pPr marL="180975" indent="-180975" algn="just">
              <a:buClr>
                <a:srgbClr val="0062AC"/>
              </a:buClr>
              <a:buFont typeface="Wingdings" pitchFamily="2" charset="2"/>
              <a:buChar char="ü"/>
            </a:pPr>
            <a:r>
              <a:rPr lang="ru-RU" dirty="0">
                <a:solidFill>
                  <a:srgbClr val="953735"/>
                </a:solidFill>
                <a:latin typeface="Arial Narrow" pitchFamily="34" charset="0"/>
              </a:rPr>
              <a:t>Развитие технологий сопровождаемого проживания;</a:t>
            </a:r>
          </a:p>
          <a:p>
            <a:pPr marL="180975" indent="-180975" algn="just">
              <a:buClr>
                <a:srgbClr val="0062AC"/>
              </a:buClr>
              <a:buFont typeface="Wingdings" pitchFamily="2" charset="2"/>
              <a:buChar char="ü"/>
            </a:pPr>
            <a:r>
              <a:rPr lang="ru-RU" dirty="0">
                <a:solidFill>
                  <a:srgbClr val="953735"/>
                </a:solidFill>
                <a:latin typeface="Arial Narrow" pitchFamily="34" charset="0"/>
              </a:rPr>
              <a:t>Внедрение служб «сиделок» в учреждениях социального обслуживания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3850" y="2276872"/>
            <a:ext cx="2519363" cy="461962"/>
          </a:xfrm>
          <a:prstGeom prst="rect">
            <a:avLst/>
          </a:prstGeom>
          <a:solidFill>
            <a:srgbClr val="0062AC"/>
          </a:solidFill>
          <a:ln w="19050">
            <a:solidFill>
              <a:srgbClr val="0062AC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  <a:cs typeface="+mn-cs"/>
              </a:rPr>
              <a:t>Срок реализации: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16238" y="2276872"/>
            <a:ext cx="273685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+mn-cs"/>
              </a:rPr>
              <a:t>01.01.2019 – 31.12.2020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56325" y="5229200"/>
            <a:ext cx="2592388" cy="461963"/>
          </a:xfrm>
          <a:prstGeom prst="rect">
            <a:avLst/>
          </a:prstGeom>
          <a:solidFill>
            <a:srgbClr val="0062AC"/>
          </a:solidFill>
          <a:ln w="19050">
            <a:solidFill>
              <a:srgbClr val="0062AC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</a:rPr>
              <a:t>Участники:</a:t>
            </a:r>
          </a:p>
        </p:txBody>
      </p:sp>
      <p:sp>
        <p:nvSpPr>
          <p:cNvPr id="15368" name="Прямоугольник 24"/>
          <p:cNvSpPr>
            <a:spLocks noChangeArrowheads="1"/>
          </p:cNvSpPr>
          <p:nvPr/>
        </p:nvSpPr>
        <p:spPr bwMode="auto">
          <a:xfrm>
            <a:off x="6084888" y="5733256"/>
            <a:ext cx="26638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>
              <a:buClr>
                <a:srgbClr val="0062AC"/>
              </a:buClr>
              <a:buFont typeface="Wingdings" pitchFamily="2" charset="2"/>
              <a:buChar char="ü"/>
            </a:pPr>
            <a:r>
              <a:rPr lang="ru-RU" sz="1500" dirty="0">
                <a:solidFill>
                  <a:srgbClr val="953735"/>
                </a:solidFill>
                <a:latin typeface="Arial Narrow" pitchFamily="34" charset="0"/>
              </a:rPr>
              <a:t>Департамент социальной защиты населения;</a:t>
            </a:r>
            <a:endParaRPr lang="ru-RU" sz="1500" dirty="0">
              <a:solidFill>
                <a:srgbClr val="953735"/>
              </a:solidFill>
            </a:endParaRPr>
          </a:p>
          <a:p>
            <a:pPr marL="180975" indent="-180975" algn="just">
              <a:buClr>
                <a:srgbClr val="0062AC"/>
              </a:buClr>
              <a:buFont typeface="Wingdings" pitchFamily="2" charset="2"/>
              <a:buChar char="ü"/>
            </a:pPr>
            <a:r>
              <a:rPr lang="ru-RU" sz="1500" dirty="0">
                <a:solidFill>
                  <a:srgbClr val="953735"/>
                </a:solidFill>
                <a:latin typeface="Arial Narrow" pitchFamily="34" charset="0"/>
              </a:rPr>
              <a:t>Департамент здравоохранения</a:t>
            </a:r>
          </a:p>
        </p:txBody>
      </p:sp>
      <p:sp>
        <p:nvSpPr>
          <p:cNvPr id="15369" name="TextBox 25"/>
          <p:cNvSpPr txBox="1">
            <a:spLocks noChangeArrowheads="1"/>
          </p:cNvSpPr>
          <p:nvPr/>
        </p:nvSpPr>
        <p:spPr bwMode="auto">
          <a:xfrm>
            <a:off x="3635375" y="188913"/>
            <a:ext cx="5329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«УТВЕРЖДАЮ»</a:t>
            </a:r>
            <a:r>
              <a:rPr lang="en-US" sz="1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r"/>
            <a:r>
              <a:rPr lang="ru-RU" sz="1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Врио первого заместителя Губернатора Владимирской области  </a:t>
            </a:r>
          </a:p>
          <a:p>
            <a:pPr algn="r"/>
            <a:r>
              <a:rPr lang="en-US" sz="1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ru-RU" sz="1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r>
              <a:rPr lang="en-US" sz="1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____ </a:t>
            </a:r>
            <a:r>
              <a:rPr lang="ru-RU" sz="1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М.А. Чекунова</a:t>
            </a:r>
            <a:r>
              <a:rPr lang="en-US" sz="1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« _____» ____________ 2019 г.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3850" y="4365104"/>
            <a:ext cx="2376488" cy="461963"/>
          </a:xfrm>
          <a:prstGeom prst="rect">
            <a:avLst/>
          </a:prstGeom>
          <a:solidFill>
            <a:srgbClr val="0062AC"/>
          </a:solidFill>
          <a:ln w="19050">
            <a:solidFill>
              <a:srgbClr val="0062AC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+mj-lt"/>
                <a:cs typeface="+mn-cs"/>
              </a:rPr>
              <a:t>Задачи проекта:</a:t>
            </a:r>
          </a:p>
        </p:txBody>
      </p:sp>
      <p:pic>
        <p:nvPicPr>
          <p:cNvPr id="15371" name="Picture 2" descr="C:\Users\zaharevich\Desktop\1791x17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204864"/>
            <a:ext cx="29559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51520" y="1340768"/>
            <a:ext cx="8820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953735"/>
                </a:solidFill>
                <a:cs typeface="Times New Roman" pitchFamily="18" charset="0"/>
              </a:rPr>
              <a:t>Социальный проект</a:t>
            </a:r>
            <a:r>
              <a:rPr lang="ru-RU" dirty="0" smtClean="0">
                <a:solidFill>
                  <a:srgbClr val="953735"/>
                </a:solidFill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953735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953735"/>
                </a:solidFill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953735"/>
                </a:solidFill>
                <a:cs typeface="Times New Roman" pitchFamily="18" charset="0"/>
              </a:rPr>
              <a:t>МОДЕЛЬ ДОЛГОВРЕМЕННОГО УХОДА. ПАЛЛИАТИВНАЯ ПОМОЩЬ И СОЦИАЛЬНОЕ ОБСЛУЖИВАНИЕ»</a:t>
            </a:r>
            <a:endParaRPr lang="ru-RU" dirty="0">
              <a:solidFill>
                <a:srgbClr val="95373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charset="0"/>
              </a:rPr>
              <a:t>СОЦИАЛЬНЫЙ ПРОЕКТ «</a:t>
            </a:r>
            <a:r>
              <a:rPr lang="ru-RU" sz="1600" dirty="0">
                <a:solidFill>
                  <a:schemeClr val="bg1"/>
                </a:solidFill>
                <a:latin typeface="Arial" charset="0"/>
                <a:cs typeface="Arial" charset="0"/>
              </a:rPr>
              <a:t>СОЗДАНИЕ СИСТЕМЫ ДОЛГОВРЕМННОГО УХОДА</a:t>
            </a:r>
            <a:r>
              <a:rPr lang="ru-RU" sz="1600" dirty="0">
                <a:solidFill>
                  <a:schemeClr val="bg1"/>
                </a:solidFill>
                <a:cs typeface="Arial" charset="0"/>
              </a:rPr>
              <a:t>»</a:t>
            </a:r>
          </a:p>
        </p:txBody>
      </p:sp>
      <p:pic>
        <p:nvPicPr>
          <p:cNvPr id="16386" name="Рисунок 16" descr="Брендирование В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6121400"/>
            <a:ext cx="3794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ctrTitle"/>
          </p:nvPr>
        </p:nvSpPr>
        <p:spPr>
          <a:xfrm>
            <a:off x="971550" y="44450"/>
            <a:ext cx="7993063" cy="720725"/>
          </a:xfrm>
        </p:spPr>
        <p:txBody>
          <a:bodyPr/>
          <a:lstStyle/>
          <a:p>
            <a:pPr algn="l" eaLnBrk="1" hangingPunct="1">
              <a:lnSpc>
                <a:spcPts val="2800"/>
              </a:lnSpc>
            </a:pPr>
            <a:r>
              <a:rPr lang="ru-RU" sz="2600" smtClean="0">
                <a:solidFill>
                  <a:schemeClr val="bg1"/>
                </a:solidFill>
              </a:rPr>
              <a:t>СОЦИАЛЬНЫЙ ПРОЕКТ </a:t>
            </a:r>
            <a:br>
              <a:rPr lang="ru-RU" sz="2600" smtClean="0">
                <a:solidFill>
                  <a:schemeClr val="bg1"/>
                </a:solidFill>
              </a:rPr>
            </a:br>
            <a:r>
              <a:rPr lang="ru-RU" sz="2600" smtClean="0">
                <a:solidFill>
                  <a:schemeClr val="bg1"/>
                </a:solidFill>
              </a:rPr>
              <a:t>«МНОГОДЕТНАЯ СЕМЬЯ — ЗАБОТА ОБЩАЯ»</a:t>
            </a:r>
          </a:p>
        </p:txBody>
      </p:sp>
      <p:sp>
        <p:nvSpPr>
          <p:cNvPr id="17412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381750"/>
            <a:ext cx="468312" cy="476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D986C5B8-6215-444B-82BB-045DB13285D5}" type="slidenum">
              <a:rPr lang="ru-RU" sz="1800">
                <a:solidFill>
                  <a:schemeClr val="bg1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z="1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6389" name="Прямоугольник 8"/>
          <p:cNvSpPr>
            <a:spLocks noChangeArrowheads="1"/>
          </p:cNvSpPr>
          <p:nvPr/>
        </p:nvSpPr>
        <p:spPr bwMode="auto">
          <a:xfrm>
            <a:off x="0" y="333375"/>
            <a:ext cx="8964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62AC"/>
                </a:solidFill>
                <a:latin typeface="Calibri" pitchFamily="34" charset="0"/>
              </a:rPr>
              <a:t>СОЦИАЛЬНАЯ ПОЛИТИКА В ОТНОШЕНИИ ГРАЖДАН </a:t>
            </a:r>
            <a:br>
              <a:rPr lang="ru-RU" sz="2400" b="1">
                <a:solidFill>
                  <a:srgbClr val="0062AC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0062AC"/>
                </a:solidFill>
              </a:rPr>
              <a:t>пожилого возраста, инвалидов</a:t>
            </a:r>
            <a:endParaRPr lang="ru-RU" sz="2400" b="1">
              <a:solidFill>
                <a:srgbClr val="0062AC"/>
              </a:solidFill>
              <a:latin typeface="Calibri" pitchFamily="34" charset="0"/>
            </a:endParaRPr>
          </a:p>
        </p:txBody>
      </p:sp>
      <p:sp>
        <p:nvSpPr>
          <p:cNvPr id="16390" name="Прямоугольник 10"/>
          <p:cNvSpPr>
            <a:spLocks noChangeArrowheads="1"/>
          </p:cNvSpPr>
          <p:nvPr/>
        </p:nvSpPr>
        <p:spPr bwMode="auto">
          <a:xfrm>
            <a:off x="250825" y="1196975"/>
            <a:ext cx="8497888" cy="431800"/>
          </a:xfrm>
          <a:prstGeom prst="rect">
            <a:avLst/>
          </a:prstGeom>
          <a:solidFill>
            <a:srgbClr val="0062AC"/>
          </a:solidFill>
          <a:ln w="19050">
            <a:solidFill>
              <a:srgbClr val="0062A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>
                <a:solidFill>
                  <a:schemeClr val="bg1"/>
                </a:solidFill>
              </a:rPr>
              <a:t>С</a:t>
            </a:r>
            <a:r>
              <a:rPr lang="ru-RU" sz="2100">
                <a:solidFill>
                  <a:schemeClr val="bg1"/>
                </a:solidFill>
                <a:latin typeface="Calibri" pitchFamily="34" charset="0"/>
              </a:rPr>
              <a:t>оциальная значимость проекта:</a:t>
            </a:r>
          </a:p>
        </p:txBody>
      </p:sp>
      <p:sp>
        <p:nvSpPr>
          <p:cNvPr id="16391" name="Прямоугольник 11"/>
          <p:cNvSpPr>
            <a:spLocks noChangeArrowheads="1"/>
          </p:cNvSpPr>
          <p:nvPr/>
        </p:nvSpPr>
        <p:spPr bwMode="auto">
          <a:xfrm>
            <a:off x="1619250" y="1773238"/>
            <a:ext cx="7129463" cy="42465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62AC"/>
                </a:solidFill>
                <a:latin typeface="Arial Narrow" pitchFamily="34" charset="0"/>
              </a:rPr>
              <a:t>     </a:t>
            </a:r>
            <a:r>
              <a:rPr lang="ru-RU">
                <a:latin typeface="Arial Narrow" pitchFamily="34" charset="0"/>
              </a:rPr>
              <a:t>Создание системы долговременного ухода - одно из основных направлений федерального и регионального проектов «Разработка и реализация программы системной поддержки и повышения качества жизни граждан старшего поколения «Старшее поколение»</a:t>
            </a:r>
            <a:endParaRPr lang="en-US">
              <a:latin typeface="Arial Narrow" pitchFamily="34" charset="0"/>
            </a:endParaRPr>
          </a:p>
          <a:p>
            <a:pPr algn="just"/>
            <a:endParaRPr lang="ru-RU">
              <a:latin typeface="Arial Narrow" pitchFamily="34" charset="0"/>
            </a:endParaRPr>
          </a:p>
          <a:p>
            <a:pPr algn="just"/>
            <a:r>
              <a:rPr lang="ru-RU" b="1">
                <a:latin typeface="Arial Narrow" pitchFamily="34" charset="0"/>
              </a:rPr>
              <a:t>    Система долговременного ухода</a:t>
            </a:r>
            <a:r>
              <a:rPr lang="ru-RU">
                <a:latin typeface="Arial Narrow" pitchFamily="34" charset="0"/>
              </a:rPr>
              <a:t> - это комплексная программа медико-социальной поддержки граждан пожилого возраста и инвалидов, частично или полностью утративших способность самообслуживания. </a:t>
            </a:r>
            <a:endParaRPr lang="en-US">
              <a:latin typeface="Arial Narrow" pitchFamily="34" charset="0"/>
            </a:endParaRPr>
          </a:p>
          <a:p>
            <a:pPr algn="just"/>
            <a:r>
              <a:rPr lang="ru-RU">
                <a:latin typeface="Arial Narrow" pitchFamily="34" charset="0"/>
              </a:rPr>
              <a:t>    </a:t>
            </a:r>
            <a:r>
              <a:rPr lang="ru-RU" b="1">
                <a:latin typeface="Arial Narrow" pitchFamily="34" charset="0"/>
              </a:rPr>
              <a:t>Включает </a:t>
            </a:r>
            <a:r>
              <a:rPr lang="ru-RU">
                <a:latin typeface="Arial Narrow" pitchFamily="34" charset="0"/>
              </a:rPr>
              <a:t>поддержку семейного ухода, социальное обслуживание на  дому, в полустационарной и стационарной форме с привлечением службы сиделок и патронажа, стационарозамещающие технологии обслуживания, медицинскую помощь, в т.ч. паллиативную.</a:t>
            </a:r>
          </a:p>
          <a:p>
            <a:pPr algn="just"/>
            <a:r>
              <a:rPr lang="ru-RU">
                <a:latin typeface="Arial Narrow" pitchFamily="34" charset="0"/>
              </a:rPr>
              <a:t>Паллиативная медицинская помощь оказывается: на дому, в поликлинике, в стационаре, в специализированном учреждении, выездной службой паллиативной помощи</a:t>
            </a:r>
          </a:p>
        </p:txBody>
      </p:sp>
      <p:pic>
        <p:nvPicPr>
          <p:cNvPr id="16392" name="Picture 3" descr="C:\Users\zaharevich\Desktop\grandparents-and-their-grandchildren-vector-2695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1296988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4" descr="C:\Users\zaharevich\Desktop\008_025_hospital_clinic_building-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3656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" descr="https://g.foolcdn.com/editorial/images/171182/cheap-43900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213100"/>
            <a:ext cx="5778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5" descr="C:\Users\zaharevich\Desktop\s120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4941888"/>
            <a:ext cx="576262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авая фигурная скобка 15"/>
          <p:cNvSpPr/>
          <p:nvPr/>
        </p:nvSpPr>
        <p:spPr>
          <a:xfrm>
            <a:off x="1187450" y="3284538"/>
            <a:ext cx="432222" cy="2736850"/>
          </a:xfrm>
          <a:prstGeom prst="rightBrace">
            <a:avLst>
              <a:gd name="adj1" fmla="val 103804"/>
              <a:gd name="adj2" fmla="val 32787"/>
            </a:avLst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8" name="Picture 6" descr="C:\Users\zaharevich\Desktop\Ambulanc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5516563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7" descr="C:\Users\zaharevich\Desktop\purple-48599_128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3789363"/>
            <a:ext cx="57785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charset="0"/>
              </a:rPr>
              <a:t>СОЦИАЛЬНЫЙ ПРОЕКТ «</a:t>
            </a:r>
            <a:r>
              <a:rPr lang="ru-RU" sz="1600" dirty="0">
                <a:solidFill>
                  <a:schemeClr val="bg1"/>
                </a:solidFill>
                <a:latin typeface="Arial" charset="0"/>
                <a:cs typeface="Arial" charset="0"/>
              </a:rPr>
              <a:t>СОЗДАНИЕ СИСТЕМЫ ДОЛГОВРЕМННОГО УХОДА</a:t>
            </a:r>
            <a:r>
              <a:rPr lang="ru-RU" sz="1600" dirty="0">
                <a:solidFill>
                  <a:schemeClr val="bg1"/>
                </a:solidFill>
                <a:cs typeface="Arial" charset="0"/>
              </a:rPr>
              <a:t>»</a:t>
            </a:r>
          </a:p>
        </p:txBody>
      </p:sp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>
          <a:xfrm>
            <a:off x="971550" y="44450"/>
            <a:ext cx="7993063" cy="720725"/>
          </a:xfrm>
        </p:spPr>
        <p:txBody>
          <a:bodyPr/>
          <a:lstStyle/>
          <a:p>
            <a:pPr algn="l" eaLnBrk="1" hangingPunct="1">
              <a:lnSpc>
                <a:spcPts val="2800"/>
              </a:lnSpc>
            </a:pPr>
            <a:r>
              <a:rPr lang="ru-RU" sz="2600" smtClean="0">
                <a:solidFill>
                  <a:schemeClr val="bg1"/>
                </a:solidFill>
              </a:rPr>
              <a:t>СОЦИАЛЬНЫЙ ПРОЕКТ </a:t>
            </a:r>
            <a:br>
              <a:rPr lang="ru-RU" sz="2600" smtClean="0">
                <a:solidFill>
                  <a:schemeClr val="bg1"/>
                </a:solidFill>
              </a:rPr>
            </a:br>
            <a:r>
              <a:rPr lang="ru-RU" sz="2600" smtClean="0">
                <a:solidFill>
                  <a:schemeClr val="bg1"/>
                </a:solidFill>
              </a:rPr>
              <a:t>«МНОГОДЕТНАЯ СЕМЬЯ — ЗАБОТА ОБЩАЯ»</a:t>
            </a:r>
          </a:p>
        </p:txBody>
      </p:sp>
      <p:sp>
        <p:nvSpPr>
          <p:cNvPr id="18436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381750"/>
            <a:ext cx="468312" cy="476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4A60986-D929-4423-9339-C6CAD11B43B1}" type="slidenum">
              <a:rPr lang="ru-RU" sz="1800">
                <a:solidFill>
                  <a:schemeClr val="bg1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0" y="3333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62AC"/>
                </a:solidFill>
                <a:latin typeface="Calibri" pitchFamily="34" charset="0"/>
              </a:rPr>
              <a:t>СОЦИАЛЬНАЯ ПОЛИТИКА В ОТНОШЕНИИ ГРАЖДАН </a:t>
            </a:r>
            <a:br>
              <a:rPr lang="ru-RU" sz="2400" b="1">
                <a:solidFill>
                  <a:srgbClr val="0062AC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0062AC"/>
                </a:solidFill>
                <a:latin typeface="Calibri" pitchFamily="34" charset="0"/>
              </a:rPr>
              <a:t>СТАРШЕГО ПОКОЛЕНИЯ</a:t>
            </a:r>
          </a:p>
        </p:txBody>
      </p:sp>
      <p:sp>
        <p:nvSpPr>
          <p:cNvPr id="17413" name="Прямоугольник 10"/>
          <p:cNvSpPr>
            <a:spLocks noChangeArrowheads="1"/>
          </p:cNvSpPr>
          <p:nvPr/>
        </p:nvSpPr>
        <p:spPr bwMode="auto">
          <a:xfrm>
            <a:off x="250825" y="1341438"/>
            <a:ext cx="4321175" cy="415925"/>
          </a:xfrm>
          <a:prstGeom prst="rect">
            <a:avLst/>
          </a:prstGeom>
          <a:solidFill>
            <a:srgbClr val="0062AC"/>
          </a:solidFill>
          <a:ln w="19050">
            <a:solidFill>
              <a:srgbClr val="0062A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Calibri" pitchFamily="34" charset="0"/>
              </a:rPr>
              <a:t>Актуальность социального проекта:</a:t>
            </a: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323850" y="1916113"/>
            <a:ext cx="431958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Arial Narrow" pitchFamily="34" charset="0"/>
              </a:rPr>
              <a:t>      Социальные услуги получают более 14,4 тыс. граждан пожилого возраста и инвалидов, в т.ч.:</a:t>
            </a:r>
          </a:p>
          <a:p>
            <a:pPr algn="just"/>
            <a:r>
              <a:rPr lang="ru-RU">
                <a:latin typeface="Arial Narrow" pitchFamily="34" charset="0"/>
              </a:rPr>
              <a:t>- обслуживаются на дому социальным работником – 10,4 тыс. чел.;</a:t>
            </a:r>
          </a:p>
          <a:p>
            <a:pPr algn="just">
              <a:buFontTx/>
              <a:buChar char="-"/>
            </a:pPr>
            <a:r>
              <a:rPr lang="ru-RU">
                <a:latin typeface="Arial Narrow" pitchFamily="34" charset="0"/>
              </a:rPr>
              <a:t>проживают в стационарных организациях социального обслуживания т около </a:t>
            </a:r>
            <a:r>
              <a:rPr lang="ru-RU" b="1">
                <a:latin typeface="Arial Narrow" pitchFamily="34" charset="0"/>
              </a:rPr>
              <a:t>4,0 тыс</a:t>
            </a:r>
            <a:r>
              <a:rPr lang="ru-RU">
                <a:latin typeface="Arial Narrow" pitchFamily="34" charset="0"/>
              </a:rPr>
              <a:t>. чел.</a:t>
            </a:r>
          </a:p>
          <a:p>
            <a:pPr algn="just"/>
            <a:r>
              <a:rPr lang="ru-RU">
                <a:latin typeface="Arial Narrow" pitchFamily="34" charset="0"/>
              </a:rPr>
              <a:t>       Ежегодно за оказанием стационарной медицинской паллиативной помощи обращаются более </a:t>
            </a:r>
            <a:r>
              <a:rPr lang="ru-RU" b="1">
                <a:latin typeface="Arial Narrow" pitchFamily="34" charset="0"/>
              </a:rPr>
              <a:t>500 чел.</a:t>
            </a:r>
          </a:p>
          <a:p>
            <a:pPr algn="just"/>
            <a:r>
              <a:rPr lang="ru-RU">
                <a:latin typeface="Arial Narrow" pitchFamily="34" charset="0"/>
              </a:rPr>
              <a:t>       Паллиативная помощь оказывается </a:t>
            </a:r>
            <a:r>
              <a:rPr lang="ru-RU" b="1">
                <a:latin typeface="Arial Narrow" pitchFamily="34" charset="0"/>
              </a:rPr>
              <a:t>в 23 медицинских организациях</a:t>
            </a:r>
            <a:r>
              <a:rPr lang="ru-RU">
                <a:latin typeface="Arial Narrow" pitchFamily="34" charset="0"/>
              </a:rPr>
              <a:t> амбулаторно,  стационарно – </a:t>
            </a:r>
            <a:r>
              <a:rPr lang="ru-RU" b="1">
                <a:latin typeface="Arial Narrow" pitchFamily="34" charset="0"/>
              </a:rPr>
              <a:t>в 11 учреждениях (90 мест</a:t>
            </a:r>
            <a:r>
              <a:rPr lang="ru-RU">
                <a:latin typeface="Arial Narrow" pitchFamily="34" charset="0"/>
              </a:rPr>
              <a:t>).</a:t>
            </a:r>
          </a:p>
        </p:txBody>
      </p:sp>
      <p:pic>
        <p:nvPicPr>
          <p:cNvPr id="17415" name="Рисунок 16" descr="Брендирование В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6121400"/>
            <a:ext cx="3794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4" descr="https://ontrava.com/uploads/file/7ffb2540fdb011df56503653bb91bf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341438"/>
            <a:ext cx="24479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6" descr="https://mogilevnews.by/sites/default/files/uploaded/img_6604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2997200"/>
            <a:ext cx="24495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https://tk-online.ru/sites/default/files/styles/large/public/article/2017-06/2016-img1413.jpg.png?itok=Mz4kHsAo"/>
          <p:cNvPicPr>
            <a:picLocks noChangeAspect="1" noChangeArrowheads="1"/>
          </p:cNvPicPr>
          <p:nvPr/>
        </p:nvPicPr>
        <p:blipFill>
          <a:blip r:embed="rId5" cstate="print"/>
          <a:srcRect r="2856"/>
          <a:stretch>
            <a:fillRect/>
          </a:stretch>
        </p:blipFill>
        <p:spPr bwMode="auto">
          <a:xfrm>
            <a:off x="6588125" y="4652963"/>
            <a:ext cx="2447925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2" descr="about.jpg"/>
          <p:cNvPicPr>
            <a:picLocks noChangeAspect="1" noChangeArrowheads="1"/>
          </p:cNvPicPr>
          <p:nvPr/>
        </p:nvPicPr>
        <p:blipFill>
          <a:blip r:embed="rId6" cstate="print"/>
          <a:srcRect l="31580"/>
          <a:stretch>
            <a:fillRect/>
          </a:stretch>
        </p:blipFill>
        <p:spPr bwMode="auto">
          <a:xfrm>
            <a:off x="4643438" y="4652963"/>
            <a:ext cx="187325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4" descr="http://storage.inovaco.ru/media/cache/09/59/66/df/cd/b9/095966dfcdb9bbc120acde19008b22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700213"/>
            <a:ext cx="187325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charset="0"/>
              </a:rPr>
              <a:t>СОЦИАЛЬНЫЙ ПРОЕКТ «</a:t>
            </a:r>
            <a:r>
              <a:rPr lang="ru-RU" sz="1600" dirty="0">
                <a:solidFill>
                  <a:schemeClr val="bg1"/>
                </a:solidFill>
                <a:latin typeface="Arial" charset="0"/>
                <a:cs typeface="Arial" charset="0"/>
              </a:rPr>
              <a:t>СОЗДАНИЕ СИСТЕМЫ ДОЛГОВРЕМННОГО УХОДА</a:t>
            </a:r>
            <a:r>
              <a:rPr lang="ru-RU" sz="1600" dirty="0">
                <a:solidFill>
                  <a:schemeClr val="bg1"/>
                </a:solidFill>
                <a:cs typeface="Arial" charset="0"/>
              </a:rPr>
              <a:t>»</a:t>
            </a:r>
          </a:p>
        </p:txBody>
      </p:sp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971550" y="44450"/>
            <a:ext cx="7993063" cy="720725"/>
          </a:xfrm>
        </p:spPr>
        <p:txBody>
          <a:bodyPr/>
          <a:lstStyle/>
          <a:p>
            <a:pPr algn="l" eaLnBrk="1" hangingPunct="1">
              <a:lnSpc>
                <a:spcPts val="2800"/>
              </a:lnSpc>
            </a:pPr>
            <a:r>
              <a:rPr lang="ru-RU" sz="2600" smtClean="0">
                <a:solidFill>
                  <a:schemeClr val="bg1"/>
                </a:solidFill>
              </a:rPr>
              <a:t>СОЦИАЛЬНЫЙ ПРОЕКТ </a:t>
            </a:r>
            <a:br>
              <a:rPr lang="ru-RU" sz="2600" smtClean="0">
                <a:solidFill>
                  <a:schemeClr val="bg1"/>
                </a:solidFill>
              </a:rPr>
            </a:br>
            <a:r>
              <a:rPr lang="ru-RU" sz="2600" smtClean="0">
                <a:solidFill>
                  <a:schemeClr val="bg1"/>
                </a:solidFill>
              </a:rPr>
              <a:t>«МНОГОДЕТНАЯ СЕМЬЯ — ЗАБОТА ОБЩАЯ»</a:t>
            </a:r>
          </a:p>
        </p:txBody>
      </p:sp>
      <p:sp>
        <p:nvSpPr>
          <p:cNvPr id="19460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381750"/>
            <a:ext cx="468312" cy="476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88C3FD1-CE8E-42C7-A6B7-A89AD0D4FB87}" type="slidenum">
              <a:rPr lang="ru-RU" sz="1800">
                <a:solidFill>
                  <a:schemeClr val="bg1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0" y="2603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62AC"/>
                </a:solidFill>
                <a:latin typeface="Calibri" pitchFamily="34" charset="0"/>
              </a:rPr>
              <a:t>СОЦИАЛЬНАЯ ПОЛИТИКА В ОТНОШЕНИИ ГРАЖДАН </a:t>
            </a:r>
            <a:br>
              <a:rPr lang="ru-RU" sz="2400" b="1" dirty="0">
                <a:solidFill>
                  <a:srgbClr val="0062AC"/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rgbClr val="0062AC"/>
                </a:solidFill>
                <a:latin typeface="Calibri" pitchFamily="34" charset="0"/>
              </a:rPr>
              <a:t>СТАРШЕГО ПОКОЛЕНИЯ</a:t>
            </a:r>
            <a:endParaRPr lang="ru-RU" sz="2400" b="1" dirty="0">
              <a:solidFill>
                <a:srgbClr val="0062AC"/>
              </a:solidFill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0062AC"/>
                </a:solidFill>
                <a:latin typeface="+mn-lt"/>
              </a:rPr>
              <a:t>(Направления реализации проекта)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580063" y="2133600"/>
            <a:ext cx="3335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300" tIns="0" rIns="114300" bIns="0"/>
          <a:lstStyle/>
          <a:p>
            <a:endParaRPr lang="ru-RU" sz="16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5580063" y="3573463"/>
            <a:ext cx="2952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300" tIns="0" rIns="114300" bIns="0"/>
          <a:lstStyle/>
          <a:p>
            <a:endParaRPr lang="ru-RU" sz="16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8439" name="Rectangle 14"/>
          <p:cNvSpPr>
            <a:spLocks noChangeArrowheads="1"/>
          </p:cNvSpPr>
          <p:nvPr/>
        </p:nvSpPr>
        <p:spPr bwMode="auto">
          <a:xfrm>
            <a:off x="5580063" y="4724400"/>
            <a:ext cx="3744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300" tIns="0" rIns="114300" bIns="0"/>
          <a:lstStyle/>
          <a:p>
            <a:endParaRPr lang="ru-RU" sz="16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23" name="Схема 22"/>
          <p:cNvGraphicFramePr/>
          <p:nvPr/>
        </p:nvGraphicFramePr>
        <p:xfrm>
          <a:off x="342578" y="1373188"/>
          <a:ext cx="864096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41" name="Рисунок 16" descr="Брендирование В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1775" y="6121400"/>
            <a:ext cx="3794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charset="0"/>
              </a:rPr>
              <a:t>СОЦИАЛЬНЫЙ ПРОЕКТ «</a:t>
            </a:r>
            <a:r>
              <a:rPr lang="ru-RU" sz="1600" dirty="0">
                <a:solidFill>
                  <a:schemeClr val="bg1"/>
                </a:solidFill>
                <a:latin typeface="Arial" charset="0"/>
                <a:cs typeface="Arial" charset="0"/>
              </a:rPr>
              <a:t>СОЗДАНИЕ СИСТЕМЫ ДОЛГОВРЕМННОГО УХОДА</a:t>
            </a:r>
            <a:r>
              <a:rPr lang="ru-RU" sz="1600" dirty="0">
                <a:solidFill>
                  <a:schemeClr val="bg1"/>
                </a:solidFill>
                <a:cs typeface="Arial" charset="0"/>
              </a:rPr>
              <a:t>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8313" y="3357563"/>
            <a:ext cx="8280400" cy="3024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Ключевые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результаты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8313" y="1557338"/>
            <a:ext cx="8280400" cy="172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Механизмы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188913"/>
            <a:ext cx="8280400" cy="1223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Целевой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показатель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4438" y="333375"/>
            <a:ext cx="6119812" cy="9350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Увеличение ожидаемой продолжительности жизни до 78 лет</a:t>
            </a:r>
            <a:r>
              <a:rPr lang="ru-RU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4438" y="3429000"/>
            <a:ext cx="1800225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r>
              <a:rPr lang="ru-RU" sz="105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Открытие кабинетов амбулаторной паллиативной помощи и паллиативных отделений в 10 районах области.</a:t>
            </a:r>
            <a:endParaRPr lang="ru-RU" sz="1050" dirty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83768" y="4365104"/>
            <a:ext cx="1800225" cy="5765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r>
              <a:rPr lang="ru-RU" sz="1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Формирование мобильных медико-социальных групп (17 </a:t>
            </a:r>
            <a:r>
              <a:rPr lang="ru-RU" sz="1000" dirty="0" err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моб</a:t>
            </a:r>
            <a:r>
              <a:rPr lang="ru-RU" sz="1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. групп)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83768" y="5013176"/>
            <a:ext cx="1800225" cy="100808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r>
              <a:rPr lang="ru-RU" sz="1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Увеличение обеспеченности паллиативными койками:</a:t>
            </a:r>
          </a:p>
          <a:p>
            <a:r>
              <a:rPr lang="ru-RU" sz="1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-10 коек на 100 тыс. взрослого населения (125 коек);</a:t>
            </a:r>
          </a:p>
          <a:p>
            <a:r>
              <a:rPr lang="ru-RU" sz="1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-2,08 коек на 100 тыс. детского населения (5 коек).</a:t>
            </a:r>
            <a:endParaRPr lang="ru-RU" sz="1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59563" y="3573016"/>
            <a:ext cx="1800225" cy="57606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r>
              <a:rPr lang="ru-RU" sz="1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Обеспечение паллиативных больных ТСР в соответствии с ИПРА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3501008"/>
            <a:ext cx="1800225" cy="122396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r>
              <a:rPr lang="ru-RU" sz="1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Развитие </a:t>
            </a:r>
            <a:r>
              <a:rPr lang="ru-RU" sz="900" dirty="0" err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стационарозамещающих</a:t>
            </a:r>
            <a:r>
              <a:rPr lang="ru-RU" sz="9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 технологий:</a:t>
            </a:r>
          </a:p>
          <a:p>
            <a:pPr>
              <a:buFontTx/>
              <a:buChar char="-"/>
            </a:pPr>
            <a:r>
              <a:rPr lang="ru-RU" sz="9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приемные семьи для пожилых (130 семей (140 чел.);</a:t>
            </a:r>
          </a:p>
          <a:p>
            <a:pPr>
              <a:buFontTx/>
              <a:buChar char="-"/>
            </a:pPr>
            <a:r>
              <a:rPr lang="ru-RU" sz="9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Персональные помощники – 210 </a:t>
            </a:r>
            <a:r>
              <a:rPr lang="ru-RU" sz="900" dirty="0" err="1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пом</a:t>
            </a:r>
            <a:r>
              <a:rPr lang="ru-RU" sz="9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. (220 чел.);</a:t>
            </a:r>
          </a:p>
          <a:p>
            <a:r>
              <a:rPr lang="ru-RU" sz="9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 опекуны недееспособных </a:t>
            </a:r>
            <a:r>
              <a:rPr lang="ru-RU" sz="9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граждан </a:t>
            </a:r>
            <a:r>
              <a:rPr lang="ru-RU" sz="9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195 чел. (200 граждан</a:t>
            </a:r>
            <a:r>
              <a:rPr lang="ru-RU" sz="9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)</a:t>
            </a:r>
            <a:endParaRPr lang="ru-RU" sz="9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508625" y="1268413"/>
            <a:ext cx="0" cy="215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348038" y="1484313"/>
            <a:ext cx="4319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348038" y="1484313"/>
            <a:ext cx="0" cy="2889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508625" y="1484313"/>
            <a:ext cx="0" cy="2889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667625" y="1484313"/>
            <a:ext cx="0" cy="2889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68313" y="2781300"/>
            <a:ext cx="8280400" cy="503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</a:rPr>
              <a:t>Ответственные: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339975" y="2205038"/>
            <a:ext cx="1444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339975" y="2205038"/>
            <a:ext cx="0" cy="32400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339975" y="3860800"/>
            <a:ext cx="1444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339975" y="4725144"/>
            <a:ext cx="1444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339975" y="5445125"/>
            <a:ext cx="14446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427538" y="2205038"/>
            <a:ext cx="1444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427538" y="3860800"/>
            <a:ext cx="1444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427538" y="5084763"/>
            <a:ext cx="14446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516688" y="2205038"/>
            <a:ext cx="14287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516688" y="2205038"/>
            <a:ext cx="0" cy="25923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516688" y="3860800"/>
            <a:ext cx="14287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516688" y="4797425"/>
            <a:ext cx="14287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843213" y="2781300"/>
            <a:ext cx="1368425" cy="503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r>
              <a:rPr lang="ru-RU" sz="140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ДЗ,ДСЗН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427538" y="2205038"/>
            <a:ext cx="0" cy="287972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148064" y="2924175"/>
            <a:ext cx="540246" cy="288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>
              <a:lnSpc>
                <a:spcPts val="700"/>
              </a:lnSpc>
              <a:defRPr/>
            </a:pPr>
            <a:r>
              <a:rPr lang="ru-RU" sz="1400" dirty="0" smtClean="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ДСЗН</a:t>
            </a:r>
            <a:endParaRPr lang="ru-RU" sz="1400" dirty="0">
              <a:solidFill>
                <a:srgbClr val="0070C0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20512" name="Рисунок 53" descr="Брендирование В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6121400"/>
            <a:ext cx="3794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8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381750"/>
            <a:ext cx="468312" cy="476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D0DBECB-8947-4F04-939D-D61DE3CBD739}" type="slidenum">
              <a:rPr lang="ru-RU" sz="1800">
                <a:solidFill>
                  <a:schemeClr val="bg1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8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4438" y="1700213"/>
            <a:ext cx="1727200" cy="9366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ts val="1200"/>
              </a:lnSpc>
            </a:pPr>
            <a:r>
              <a:rPr lang="ru-RU" sz="1100">
                <a:solidFill>
                  <a:srgbClr val="FFFFFF"/>
                </a:solidFill>
                <a:latin typeface="Arial" charset="0"/>
                <a:cs typeface="Arial" charset="0"/>
              </a:rPr>
              <a:t>Развитие служб паллиативной помощи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1700213"/>
            <a:ext cx="1800225" cy="93662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lnSpc>
                <a:spcPts val="1200"/>
              </a:lnSpc>
            </a:pPr>
            <a:r>
              <a:rPr lang="ru-RU" sz="1100">
                <a:solidFill>
                  <a:srgbClr val="FFFFFF"/>
                </a:solidFill>
                <a:latin typeface="Arial" charset="0"/>
                <a:cs typeface="Arial" charset="0"/>
              </a:rPr>
              <a:t> Совершенствование социального обслуживания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9563" y="1700213"/>
            <a:ext cx="1944687" cy="9366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ts val="1200"/>
              </a:lnSpc>
            </a:pPr>
            <a:r>
              <a:rPr lang="ru-RU" sz="1100">
                <a:solidFill>
                  <a:srgbClr val="FFFFFF"/>
                </a:solidFill>
                <a:latin typeface="Arial" charset="0"/>
                <a:cs typeface="Arial" charset="0"/>
              </a:rPr>
              <a:t>Обеспечение техническими средствами реабилитации</a:t>
            </a:r>
          </a:p>
        </p:txBody>
      </p:sp>
      <p:sp>
        <p:nvSpPr>
          <p:cNvPr id="2" name="Скругленный прямоугольник 17"/>
          <p:cNvSpPr/>
          <p:nvPr/>
        </p:nvSpPr>
        <p:spPr>
          <a:xfrm>
            <a:off x="6659563" y="4508500"/>
            <a:ext cx="1800225" cy="576263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r>
              <a:rPr lang="ru-RU" sz="100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Предоставление во временное пользование ТСР через пункты проката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948488" y="2708275"/>
            <a:ext cx="1584325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>
              <a:lnSpc>
                <a:spcPts val="700"/>
              </a:lnSpc>
            </a:pPr>
            <a:r>
              <a:rPr lang="ru-RU" sz="1400">
                <a:solidFill>
                  <a:srgbClr val="0070C0"/>
                </a:solidFill>
                <a:latin typeface="Arial Narrow" pitchFamily="34" charset="0"/>
                <a:cs typeface="Arial" charset="0"/>
              </a:rPr>
              <a:t>ФСС, ДСЗН, ДЗ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572000" y="4869160"/>
            <a:ext cx="1800225" cy="100885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r>
              <a:rPr lang="ru-RU" sz="1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-Предоставление </a:t>
            </a:r>
            <a:r>
              <a:rPr lang="ru-RU" sz="1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социальных услуг в соответствии с индивидуальной нуждаемостью</a:t>
            </a:r>
          </a:p>
          <a:p>
            <a:r>
              <a:rPr lang="ru-RU" sz="1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(около 14,5 тыс. чел);</a:t>
            </a:r>
            <a:endParaRPr lang="ru-RU" sz="1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r>
              <a:rPr lang="ru-RU" sz="1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-Создание </a:t>
            </a:r>
            <a:r>
              <a:rPr lang="ru-RU" sz="1000" dirty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служб </a:t>
            </a:r>
            <a:r>
              <a:rPr lang="ru-RU" sz="1000" dirty="0" smtClean="0">
                <a:solidFill>
                  <a:srgbClr val="000000"/>
                </a:solidFill>
                <a:latin typeface="Arial Narrow" pitchFamily="34" charset="0"/>
                <a:cs typeface="Arial" charset="0"/>
              </a:rPr>
              <a:t>сиделок (не менее 35 служб)</a:t>
            </a:r>
            <a:endParaRPr lang="ru-RU" sz="10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charset="0"/>
              </a:rPr>
              <a:t>СОЦИАЛЬНЫЙ ПРОЕКТ «</a:t>
            </a:r>
            <a:r>
              <a:rPr lang="ru-RU" sz="1600" dirty="0">
                <a:solidFill>
                  <a:schemeClr val="bg1"/>
                </a:solidFill>
                <a:latin typeface="Arial" charset="0"/>
                <a:cs typeface="Arial" charset="0"/>
              </a:rPr>
              <a:t>СОЗДАНИЕ СИСТЕМЫ ДОЛГОВРЕМННОГО УХОДА</a:t>
            </a:r>
            <a:r>
              <a:rPr lang="ru-RU" sz="1600" dirty="0">
                <a:solidFill>
                  <a:schemeClr val="bg1"/>
                </a:solidFill>
                <a:cs typeface="Arial" charset="0"/>
              </a:rPr>
              <a:t>»</a:t>
            </a:r>
          </a:p>
        </p:txBody>
      </p:sp>
      <p:pic>
        <p:nvPicPr>
          <p:cNvPr id="21506" name="Рисунок 16" descr="Брендирование В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6121400"/>
            <a:ext cx="3794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ctrTitle"/>
          </p:nvPr>
        </p:nvSpPr>
        <p:spPr>
          <a:xfrm>
            <a:off x="971550" y="44450"/>
            <a:ext cx="7993063" cy="720725"/>
          </a:xfrm>
        </p:spPr>
        <p:txBody>
          <a:bodyPr/>
          <a:lstStyle/>
          <a:p>
            <a:pPr algn="l" eaLnBrk="1" hangingPunct="1">
              <a:lnSpc>
                <a:spcPts val="2800"/>
              </a:lnSpc>
            </a:pPr>
            <a:r>
              <a:rPr lang="ru-RU" sz="2600" smtClean="0">
                <a:solidFill>
                  <a:schemeClr val="bg1"/>
                </a:solidFill>
              </a:rPr>
              <a:t>СОЦИАЛЬНЫЙ ПРОЕКТ </a:t>
            </a:r>
            <a:br>
              <a:rPr lang="ru-RU" sz="2600" smtClean="0">
                <a:solidFill>
                  <a:schemeClr val="bg1"/>
                </a:solidFill>
              </a:rPr>
            </a:br>
            <a:r>
              <a:rPr lang="ru-RU" sz="2600" smtClean="0">
                <a:solidFill>
                  <a:schemeClr val="bg1"/>
                </a:solidFill>
              </a:rPr>
              <a:t>«МНОГОДЕТНАЯ СЕМЬЯ — ЗАБОТА ОБЩАЯ»</a:t>
            </a:r>
          </a:p>
        </p:txBody>
      </p:sp>
      <p:sp>
        <p:nvSpPr>
          <p:cNvPr id="22532" name="Номер слайда 7"/>
          <p:cNvSpPr>
            <a:spLocks noGrp="1"/>
          </p:cNvSpPr>
          <p:nvPr>
            <p:ph type="sldNum" sz="quarter" idx="12"/>
          </p:nvPr>
        </p:nvSpPr>
        <p:spPr bwMode="auto">
          <a:xfrm>
            <a:off x="8675688" y="6381750"/>
            <a:ext cx="468312" cy="476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0CFD721F-2C7E-4FAD-8732-5A4EF9F1D47A}" type="slidenum">
              <a:rPr lang="ru-RU" sz="1800">
                <a:solidFill>
                  <a:schemeClr val="bg1"/>
                </a:solidFill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z="180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21535" name="Group 31"/>
          <p:cNvGraphicFramePr>
            <a:graphicFrameLocks noGrp="1"/>
          </p:cNvGraphicFramePr>
          <p:nvPr/>
        </p:nvGraphicFramePr>
        <p:xfrm>
          <a:off x="250825" y="333375"/>
          <a:ext cx="8642350" cy="5690268"/>
        </p:xfrm>
        <a:graphic>
          <a:graphicData uri="http://schemas.openxmlformats.org/drawingml/2006/table">
            <a:tbl>
              <a:tblPr/>
              <a:tblGrid>
                <a:gridCol w="8642350"/>
              </a:tblGrid>
              <a:tr h="1191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РЕЗУЛЬТАТЫ ПРОЕКТА В 2019 – 2020 гг.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2997" marR="42997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69002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2AC"/>
                        </a:buClr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1.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Открытие кабинетов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амбулаторной паллиативной помощи и паллиативных отделений в 10 районах области.</a:t>
                      </a:r>
                    </a:p>
                  </a:txBody>
                  <a:tcPr marL="42997" marR="4299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1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2AC"/>
                        </a:buClr>
                        <a:buSzTx/>
                        <a:buFont typeface="Calibri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2.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Увеличение обеспеченности паллиативными койками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2AC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10 коек на 100 тыс. взрослого населения (125 коек);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62AC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2,08 коек на 100 тыс. детского населения (5 коек).</a:t>
                      </a:r>
                    </a:p>
                  </a:txBody>
                  <a:tcPr marL="42997" marR="4299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1536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3. Охват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стационарозамещающими технологиями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не менее 560 нуждающихся граждан, в т.ч.: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приемные семьи для пожилых людей – 135 семей (140 чел.);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персональные помощники для людей с инвалидностью – 215 помощников (220 чел.);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возмездная опека над недееспособными – 195 опекунов (200 граждан) ;</a:t>
                      </a:r>
                    </a:p>
                  </a:txBody>
                  <a:tcPr marL="42997" marR="4299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4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.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Уровень госпитализации на геронтологические койки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лиц старше 60 лет на 10 тыс. населения соответствующего возраста к концу 2020 г. – 28,7 (в 2019 г. – 16,4)</a:t>
                      </a:r>
                    </a:p>
                  </a:txBody>
                  <a:tcPr marL="42997" marR="4299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</a:tr>
              <a:tr h="676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5.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Увеличение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Calibri" pitchFamily="34" charset="0"/>
                        </a:rPr>
                        <a:t> количества технических средств реабилитации в пунктах проката до 2,7 тыс. единиц.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</a:t>
                      </a:r>
                    </a:p>
                  </a:txBody>
                  <a:tcPr marL="42997" marR="42997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C9171-D915-4934-8E82-DD7D517C2B08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5650" y="5300663"/>
          <a:ext cx="7704855" cy="487680"/>
        </p:xfrm>
        <a:graphic>
          <a:graphicData uri="http://schemas.openxmlformats.org/drawingml/2006/table">
            <a:tbl>
              <a:tblPr/>
              <a:tblGrid>
                <a:gridCol w="770485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департамента социальной защиты </a:t>
                      </a:r>
                      <a:b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 администрации области                                                            Л.Е.Кукушкина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772</Words>
  <Application>Microsoft Office PowerPoint</Application>
  <PresentationFormat>Экран (4:3)</PresentationFormat>
  <Paragraphs>108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СОЦИАЛЬНЫЙ ПРОЕКТ  «МНОГОДЕТНАЯ СЕМЬЯ — ЗАБОТА ОБЩАЯ»</vt:lpstr>
      <vt:lpstr>СОЦИАЛЬНЫЙ ПРОЕКТ  «МНОГОДЕТНАЯ СЕМЬЯ — ЗАБОТА ОБЩАЯ»</vt:lpstr>
      <vt:lpstr>СОЦИАЛЬНЫЙ ПРОЕКТ  «МНОГОДЕТНАЯ СЕМЬЯ — ЗАБОТА ОБЩАЯ»</vt:lpstr>
      <vt:lpstr>Слайд 7</vt:lpstr>
      <vt:lpstr>СОЦИАЛЬНЫЙ ПРОЕКТ  «МНОГОДЕТНАЯ СЕМЬЯ — ЗАБОТА ОБЩАЯ»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vtz</dc:creator>
  <cp:lastModifiedBy>zaharevich</cp:lastModifiedBy>
  <cp:revision>125</cp:revision>
  <dcterms:created xsi:type="dcterms:W3CDTF">2019-03-06T08:00:12Z</dcterms:created>
  <dcterms:modified xsi:type="dcterms:W3CDTF">2019-05-23T09:19:31Z</dcterms:modified>
</cp:coreProperties>
</file>