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82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5E3DE-FBD3-4264-826B-1A6E9B540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B56A12-B150-45DE-A785-B95BFCDB7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E6723D-9675-41E1-A311-2A9768740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E345-14A0-419A-8697-E400F252D429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1B33DC-0825-4B6F-8D07-D6EFEA6A0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E559B-0C7B-4BB2-80A5-77046495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0A63-E560-4480-875E-D0047EEB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1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29F03-15D7-433D-AF20-3FA9DF0B5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95F21F-1688-40AD-A30D-ED24B65EC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FA5174-32EC-42D5-9F0E-937CD2B13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E345-14A0-419A-8697-E400F252D429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1DFF90-E736-4278-93E1-858D524B5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04E0A2-ACEF-4836-90C5-40479750E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0A63-E560-4480-875E-D0047EEB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93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E96C4C-D5CC-4CCD-A7C2-EE35CB409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ED5C73-2EB0-41D6-9F5E-938090ED3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8A3A84-CD71-49C3-A531-E65C8EE43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E345-14A0-419A-8697-E400F252D429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02A751-C5D9-4975-93E5-723EEC9D1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957D26-161D-478F-90FF-F57593289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0A63-E560-4480-875E-D0047EEB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9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80557-B240-4EB4-BD8B-FFEEA4E71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AF4606-808D-402F-A191-4B3EE521E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C6D2E6-42C4-4957-B9F8-E25C9E34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E345-14A0-419A-8697-E400F252D429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11EE99-684E-4C86-B8F6-7B78376A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47272D-EE46-45B7-B78A-3BF026220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0A63-E560-4480-875E-D0047EEB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21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2E3B9-FB66-4D90-BBC2-A3180FD85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BF7CB8-D51E-4D4B-9C4A-DF105BD6C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FDB992-422A-4CAC-800C-86CAD9501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E345-14A0-419A-8697-E400F252D429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4AF27B-27DA-4C7E-950A-36F31C31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FD0A8A-0E9E-436F-92BB-3775FEDF5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0A63-E560-4480-875E-D0047EEB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15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33921-4D22-4E8A-A6A2-F6DAAC2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D4FB41-0321-4461-936C-D2626E9311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84E7B2-49D8-401A-AE90-352750ED9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374617-59D0-401B-94E9-D68EC3CFC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E345-14A0-419A-8697-E400F252D429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B10BD3-4D74-42BA-9412-27FA8222C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21EA63-F576-414F-92F2-2D65BA3F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0A63-E560-4480-875E-D0047EEB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41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1AB81-55A6-46B1-89BA-88D5DFAF5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6BCC13-8635-4589-AB59-A7779E727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0F3455-C576-4758-AE1D-A282EB595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A3B11FD-15D5-4293-9F92-8DBCC9818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87B43A2-9B6B-4137-AE84-989D080A1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7486D49-0881-43BB-AB81-6C2FF267C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E345-14A0-419A-8697-E400F252D429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7E37CF-263D-44AF-BD87-D4535E3F6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28BB07-9AF2-45DA-9ABA-710488ED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0A63-E560-4480-875E-D0047EEB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6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6F5F5-BCD0-4FDA-9B52-66804DA5C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038C67-75FC-4E8A-8A3C-820647EFE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E345-14A0-419A-8697-E400F252D429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A680D3-F9E3-4096-8894-926001632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5E9A26-C504-4C5C-B183-103D1504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0A63-E560-4480-875E-D0047EEB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8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6AEC1E-FF01-4112-B202-9D7BA9DF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E345-14A0-419A-8697-E400F252D429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A150AA-B57B-4055-A9D6-C63D55843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E96A48-0436-471A-BB4F-81FBC9987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0A63-E560-4480-875E-D0047EEB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84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8F9C6-8444-40E5-B07D-5007E1CB4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4EAFB8-6FD6-47D8-A9D9-21A842372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BD3ACE-177C-4E9A-802A-B0E3F4B2C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C782C8-7A69-403B-B94C-F6FA50713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E345-14A0-419A-8697-E400F252D429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81291B-5F66-4B8C-987E-3853EF58C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7C8D32-F62A-4C22-A5D6-ED8599C9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0A63-E560-4480-875E-D0047EEB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4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BE18C-25AC-4238-90EF-AD689A3CB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EA703F-5F85-47BD-B71E-4D7666462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FEB063-3892-48AE-B9BD-FAD529983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7399A0-67CB-4B6E-81E2-A715E9ED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E345-14A0-419A-8697-E400F252D429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26AB33-7855-4080-9438-C74C2E507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962A14-4C3E-4E35-89C9-4009733F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0A63-E560-4480-875E-D0047EEB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35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5F688-9F87-4068-AF14-A4992BA0C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D4C517-1203-4F5F-947A-13FBE0455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9A03AA-651D-44DC-AA6F-B0DA05409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5E345-14A0-419A-8697-E400F252D429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4E3D02-10E9-4624-89C0-0C5445DE6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5DCE92-705A-4DCE-908C-92A5A4879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20A63-E560-4480-875E-D0047EEB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1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FBA54-0AF3-426F-8452-8D11601C1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71844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ru-RU" sz="4400" b="1" i="1" dirty="0">
                <a:solidFill>
                  <a:srgbClr val="C00000"/>
                </a:solidFill>
              </a:rPr>
            </a:br>
            <a:br>
              <a:rPr lang="ru-RU" sz="4400" b="1" i="1" dirty="0">
                <a:solidFill>
                  <a:srgbClr val="C00000"/>
                </a:solidFill>
              </a:rPr>
            </a:br>
            <a:br>
              <a:rPr lang="ru-RU" sz="4400" b="1" i="1" dirty="0">
                <a:solidFill>
                  <a:srgbClr val="C00000"/>
                </a:solidFill>
              </a:rPr>
            </a:br>
            <a:r>
              <a:rPr lang="ru-RU" sz="4400" b="1" i="1" dirty="0">
                <a:solidFill>
                  <a:srgbClr val="C00000"/>
                </a:solidFill>
                <a:latin typeface="+mj-lt"/>
              </a:rPr>
              <a:t>2018-2027 </a:t>
            </a:r>
            <a:br>
              <a:rPr lang="ru-RU" sz="4400" b="1" i="1" dirty="0">
                <a:solidFill>
                  <a:srgbClr val="C00000"/>
                </a:solidFill>
                <a:latin typeface="+mj-lt"/>
              </a:rPr>
            </a:br>
            <a:r>
              <a:rPr lang="ru-RU" sz="4400" b="1" i="1" dirty="0">
                <a:solidFill>
                  <a:srgbClr val="C00000"/>
                </a:solidFill>
                <a:latin typeface="+mj-lt"/>
              </a:rPr>
              <a:t>ДЕСЯТИЛЕТИЕ ДЕТСТВА В РОССИИ</a:t>
            </a:r>
            <a:br>
              <a:rPr lang="ru-RU" sz="4400" b="1" i="1" dirty="0">
                <a:solidFill>
                  <a:srgbClr val="C00000"/>
                </a:solidFill>
                <a:latin typeface="+mj-lt"/>
              </a:rPr>
            </a:br>
            <a:br>
              <a:rPr lang="ru-RU" sz="4400" b="1" i="1" dirty="0">
                <a:solidFill>
                  <a:srgbClr val="C00000"/>
                </a:solidFill>
                <a:latin typeface="+mj-lt"/>
              </a:rPr>
            </a:br>
            <a:r>
              <a:rPr lang="ru-RU" sz="4400" b="1" i="1" dirty="0">
                <a:solidFill>
                  <a:srgbClr val="C00000"/>
                </a:solidFill>
                <a:latin typeface="+mj-lt"/>
              </a:rPr>
              <a:t>Указ Президента Российской Федерации </a:t>
            </a:r>
            <a:br>
              <a:rPr lang="ru-RU" sz="4400" b="1" i="1" dirty="0">
                <a:solidFill>
                  <a:srgbClr val="C00000"/>
                </a:solidFill>
                <a:latin typeface="+mj-lt"/>
              </a:rPr>
            </a:br>
            <a:r>
              <a:rPr lang="ru-RU" sz="4400" b="1" i="1" dirty="0">
                <a:solidFill>
                  <a:srgbClr val="C00000"/>
                </a:solidFill>
                <a:latin typeface="+mj-lt"/>
              </a:rPr>
              <a:t>№ 240 от 29 мая 2017 года</a:t>
            </a:r>
            <a:br>
              <a:rPr lang="ru-RU" dirty="0">
                <a:latin typeface="+mj-lt"/>
              </a:rPr>
            </a:br>
            <a:endParaRPr lang="ru-RU" dirty="0"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3F32C6-A84C-4C7F-B5A7-D5520CFC1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033" y="3825380"/>
            <a:ext cx="6265131" cy="30326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6046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292CB-9822-4BBA-A632-C42AB23C9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4124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+mj-lt"/>
              </a:rPr>
              <a:t>Раздел III. «Обеспечение безопасности детей»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020E62-DDF5-4329-B4CD-5C0B6DB21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1248"/>
            <a:ext cx="12192000" cy="6016751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+mj-lt"/>
              </a:rPr>
              <a:t>Ожидаемые результаты: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повышение уровня обеспечения безопасности детей при организации их отдыха и оздоровления, в том числе в местах проведения массовых  мероприятий с детьми в природной среде;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повышение уровня подготовленности детей к поведению в условиях чрезвычайных ситуаций;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оснащение образовательных организаций устройствами, позволяющими в случае необходимости обеспечить открытие всех эвакуационных выходов (с учетом требований к антитеррористической защищенности объектов);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обеспечение повышения безопасности детского активного туризма;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предложения по механизмам учета и контроля организованных групп детей, обеспечивающих возможность незамедлительного реагирования подразделений МЧС России.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B8A914-306C-4249-98AA-8CDC08419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455" y="124969"/>
            <a:ext cx="741439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8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526F35-3F05-4BA6-BD6A-0CE81DA38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5343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+mj-lt"/>
              </a:rPr>
              <a:t>Раздел </a:t>
            </a:r>
            <a:r>
              <a:rPr lang="en-US" sz="3200" b="1" i="1" dirty="0">
                <a:solidFill>
                  <a:srgbClr val="C00000"/>
                </a:solidFill>
                <a:latin typeface="+mj-lt"/>
              </a:rPr>
              <a:t>IV. «</a:t>
            </a:r>
            <a:r>
              <a:rPr lang="ru-RU" sz="3200" b="1" i="1" dirty="0">
                <a:solidFill>
                  <a:srgbClr val="C00000"/>
                </a:solidFill>
                <a:latin typeface="+mj-lt"/>
              </a:rPr>
              <a:t>Здоровый ребенок»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881243-6734-4548-BA9A-B2C47074A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53440"/>
            <a:ext cx="12192000" cy="6004560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+mj-lt"/>
              </a:rPr>
              <a:t>Ожидаемые результаты: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повышение качества и доступности медицинской помощи детям;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создание необходимых условий для охраны и укрепления здоровья, организации питания обучающихся в общеобразовательных организациях;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снижение числа заболеваний, связанных с неправильным питанием детей;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совершенствование нормативной правовой базы, регулирующей организацию медицинской реабилитации детей;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организация производства на территории Российской Федерации вакцин для профилактики ветряной оспы, ротавирусной и гемофильной инфекций;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включение в национальный календарь профилактических прививок от ветряной оспы, ротавирусной и гемофильной инфекций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DD11F0-38EF-4761-B259-26549E88E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831" y="100585"/>
            <a:ext cx="752183" cy="85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34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01496-6D92-49A9-B953-14F2AE900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103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+mj-lt"/>
              </a:rPr>
              <a:t>Раздел </a:t>
            </a:r>
            <a:r>
              <a:rPr lang="en-US" sz="3200" b="1" i="1" dirty="0">
                <a:solidFill>
                  <a:srgbClr val="C00000"/>
                </a:solidFill>
                <a:latin typeface="+mj-lt"/>
              </a:rPr>
              <a:t>V </a:t>
            </a:r>
            <a:r>
              <a:rPr lang="ru-RU" sz="3200" b="1" i="1" dirty="0">
                <a:solidFill>
                  <a:srgbClr val="C00000"/>
                </a:solidFill>
                <a:latin typeface="+mj-lt"/>
              </a:rPr>
              <a:t>«Всестороннее образование - детям»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B205B7-B1C5-41D5-BB5F-D67205947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1037"/>
            <a:ext cx="12192000" cy="6176962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+mj-lt"/>
              </a:rPr>
              <a:t>Ожидаемые результаты: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развитие информационно-образовательной среды в общеобразовательных организациях;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создание условий для психологического сопровождения обучающихся в образовательных организациях; обеспечение функционирования федерального ресурсного центра развития психологической службы в системе образования;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правовые акты по вопросам обучения детей в общеобразовательных организациях по индивидуальным образовательным программам;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функционирование специализированного телевизионного канала с возможностью подключения трансляции в общеобразовательных организациях, ориентированного на детей в возрасте 8 - 16 лет;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примерные рабочие программы учебных предметов, курсов, предложения по включению в образовательные программы вопросов формирования знаний о семейных ценностях, профилактике семейного неблагополучия.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148A9E-6F31-4948-A3A4-9FA9E4993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743" y="38355"/>
            <a:ext cx="634039" cy="71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66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F8DCC-9240-461C-AE8C-2736CB90B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028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+mj-lt"/>
              </a:rPr>
              <a:t>Раздел VI. «Культурное развитие детей»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F918CF-F554-496E-BFB6-6010B56E3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0288"/>
            <a:ext cx="12192000" cy="6077711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+mj-lt"/>
              </a:rPr>
              <a:t>Ожидаемые результаты: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осуществление не менее 300 творческих проектов с участием одаренных детей и молодежи ежегодно;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обеспечение производства (выпуска), распространения и тиражирования социально значимых проектов в области печатных и электронных средств массовой информации, ориентированных на детей, в том числе на темы культурных, нравственных, семейных ценностей и безопасности жизнедеятельности;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повышение статуса чтения в российском обществе, в том числе среди детей, и читательской активности российских граждан, в том числе детей;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участие в 2020 году не менее 50 процентов детей с ограниченными возможностями здоровья, детей-сирот и детей, оставшихся без попечения родителей в интеллектуальных, спортивных и творческих конкурсах, фестивалях, мероприятиях, повышение возможностей интеллектуального и физического развития таких детей; оснащение современным оборудованием не менее 10 процентов детских школ искусств в каждом субъекте Российской Федерации ежегодно.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A80D11-920C-4FF5-A107-28057E854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847" y="130065"/>
            <a:ext cx="687711" cy="78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41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EA2A5-7057-478E-88CD-DDBBD43A8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103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+mj-lt"/>
              </a:rPr>
              <a:t>Раздел</a:t>
            </a:r>
            <a:r>
              <a:rPr lang="en-US" sz="3200" b="1" i="1" dirty="0">
                <a:solidFill>
                  <a:srgbClr val="C00000"/>
                </a:solidFill>
                <a:latin typeface="+mj-lt"/>
              </a:rPr>
              <a:t> VII</a:t>
            </a:r>
            <a:r>
              <a:rPr lang="ru-RU" sz="3200" b="1" i="1" dirty="0">
                <a:solidFill>
                  <a:srgbClr val="C00000"/>
                </a:solidFill>
                <a:latin typeface="+mj-lt"/>
              </a:rPr>
              <a:t> «Развитие физкультуры и спорта»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E35D81-5B49-4D80-A1BB-759F4C5F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1038"/>
            <a:ext cx="12192000" cy="6176962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+mj-lt"/>
              </a:rPr>
              <a:t>Ожидаемые результаты: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повышение качества предоставляемых детям услуг в области физической культуры и спорта;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улучшение качества медицинского обеспечения участия детей в физкультурных и спортивных мероприятиях;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вовлечение школьников в систематические занятия физической культурой и спортом; </a:t>
            </a:r>
            <a:endParaRPr lang="en-US" b="1" i="1" dirty="0">
              <a:solidFill>
                <a:srgbClr val="002060"/>
              </a:solidFill>
              <a:latin typeface="+mj-lt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формирование у обучающихся культуры здорового образа жизни;</a:t>
            </a:r>
            <a:endParaRPr lang="en-US" b="1" i="1" dirty="0">
              <a:solidFill>
                <a:srgbClr val="002060"/>
              </a:solidFill>
              <a:latin typeface="+mj-lt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выявление лучших школьных спортивных клубов, развивающих различные виды спорта.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E535FA-29DA-4B51-B3B1-1E1936BAD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65" y="29559"/>
            <a:ext cx="750286" cy="85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45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70D7D-BB10-47EB-97B4-6F90D8340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617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+mj-lt"/>
              </a:rPr>
              <a:t>Раздел </a:t>
            </a:r>
            <a:r>
              <a:rPr lang="en-US" sz="3200" b="1" i="1" dirty="0">
                <a:solidFill>
                  <a:srgbClr val="C00000"/>
                </a:solidFill>
                <a:latin typeface="+mj-lt"/>
              </a:rPr>
              <a:t>VIII </a:t>
            </a:r>
            <a:r>
              <a:rPr lang="ru-RU" sz="3200" b="1" i="1" dirty="0">
                <a:solidFill>
                  <a:srgbClr val="C00000"/>
                </a:solidFill>
                <a:latin typeface="+mj-lt"/>
              </a:rPr>
              <a:t>«Безопасный детский отдых»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B1C76-FE87-4EEE-A60B-8173CFC00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6176"/>
            <a:ext cx="12192000" cy="6211823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+mj-lt"/>
              </a:rPr>
              <a:t>Ожидаемые результаты: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увеличение числа детей, отдохнувших вместе с родителями, в том числе из семей, относящихся к категориям многодетных, семей с низким уровнем доходов, неполных, имеющих детей-инвалидов и детей с ограниченными возможностями здоровья;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увеличение числа семей, которым были оказаны услуги по совместному семейному отдыху и оздоровлению детей и родителей, подготовка предложений по введению сертификатов на семейный отдых детей с родителями, направленных на обеспечение доступности совместного отдыха детей и родителей; </a:t>
            </a:r>
            <a:endParaRPr lang="en-US" b="1" i="1" dirty="0">
              <a:solidFill>
                <a:srgbClr val="002060"/>
              </a:solidFill>
              <a:latin typeface="+mj-lt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увеличение охвата детей отдыхом и оздоровлением на базе федеральных детских центров "Артек", "Орленок", "Смена", "Океан" 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4CD6E8-FA02-469C-ACAD-2FD003B4F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412" y="24323"/>
            <a:ext cx="634038" cy="71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65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76712-F182-4644-B03E-22F4E7B0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2905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+mj-lt"/>
              </a:rPr>
              <a:t>Раздел </a:t>
            </a:r>
            <a:r>
              <a:rPr lang="en-US" sz="3200" b="1" i="1" dirty="0">
                <a:solidFill>
                  <a:srgbClr val="C00000"/>
                </a:solidFill>
                <a:latin typeface="+mj-lt"/>
              </a:rPr>
              <a:t>IX</a:t>
            </a:r>
            <a:r>
              <a:rPr lang="ru-RU" sz="3200" b="1" i="1" dirty="0">
                <a:solidFill>
                  <a:srgbClr val="C00000"/>
                </a:solidFill>
                <a:latin typeface="+mj-lt"/>
              </a:rPr>
              <a:t> «Доступный детский туризм»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41A4F6-7D5A-4DC6-9F1D-E693867CE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9056"/>
            <a:ext cx="12192000" cy="6028943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+mj-lt"/>
              </a:rPr>
              <a:t>Ожидаемые результаты: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популяризация детского туризма в России, создание условий для занятий детей туризмом;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увеличение количества детей, путешествующих по регионам России и занимающихся туризмом;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увеличение числа детей-инвалидов и детей с ограниченными возможностями здоровья, вовлеченных в детский туризм;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вовлечение детей в туристско-краеведческую деятельность; 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приобщение детей к историко-культурным ценностям России;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02EC4E-F472-4FF0-80B0-FC35A5C2B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151" y="95832"/>
            <a:ext cx="646231" cy="73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8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2BBAB-EDEF-44F3-910F-FB0F7C95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7905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+mj-lt"/>
              </a:rPr>
              <a:t>Раздел X. «Безопасное информационное </a:t>
            </a:r>
            <a:br>
              <a:rPr lang="ru-RU" sz="3200" b="1" i="1" dirty="0">
                <a:solidFill>
                  <a:srgbClr val="C00000"/>
                </a:solidFill>
                <a:latin typeface="+mj-lt"/>
              </a:rPr>
            </a:br>
            <a:r>
              <a:rPr lang="ru-RU" sz="3200" b="1" i="1" dirty="0">
                <a:solidFill>
                  <a:srgbClr val="C00000"/>
                </a:solidFill>
                <a:latin typeface="+mj-lt"/>
              </a:rPr>
              <a:t>пространство для детей»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28D3E0-0634-4EB0-84A7-4EA223C42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9057"/>
            <a:ext cx="12192000" cy="5778944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+mj-lt"/>
              </a:rPr>
              <a:t>Ожидаемые результаты: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реализация плана мероприятий по реализации концепции информационной безопасности детей на 2018-2020 годы (утверждён приказом Минкомсвязи России от 27 февраля 2018 года № 88);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повышение уровня </a:t>
            </a:r>
            <a:r>
              <a:rPr lang="ru-RU" b="1" i="1" dirty="0" err="1">
                <a:solidFill>
                  <a:srgbClr val="002060"/>
                </a:solidFill>
                <a:latin typeface="+mj-lt"/>
              </a:rPr>
              <a:t>медиаграмотности</a:t>
            </a:r>
            <a:r>
              <a:rPr lang="ru-RU" b="1" i="1" dirty="0">
                <a:solidFill>
                  <a:srgbClr val="002060"/>
                </a:solidFill>
                <a:latin typeface="+mj-lt"/>
              </a:rPr>
              <a:t> детей; </a:t>
            </a:r>
            <a:endParaRPr lang="en-US" b="1" i="1" dirty="0">
              <a:solidFill>
                <a:srgbClr val="002060"/>
              </a:solidFill>
              <a:latin typeface="+mj-lt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повышение уровня информированности детей, их родителей (законных представителей) о рисках и угрозах, существующих в информационно-телекоммуникационной сети "Интернет";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увеличение доли родителей, осведомленных о методах обеспечения защиты детей в информационно-телекоммуникационной сети "Интернет" 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66B60A-E334-4BCB-90C3-11CCCBB54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43" y="109603"/>
            <a:ext cx="951031" cy="10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98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7602F-02AF-4F22-AD40-C2ADBCD7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583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+mj-lt"/>
              </a:rPr>
              <a:t>Раздел XI. «Ребенок и его право на семью»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9EB2F9-0E39-4BF3-B5C1-EE106969C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8368"/>
            <a:ext cx="12192000" cy="6199631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+mj-lt"/>
              </a:rPr>
              <a:t>Ожидаемые результаты: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совершенствование механизмов предоставления жилья детям-сиротам, детям, оставшимся без попечения родителей, и лицам из их числа;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предложения, направленные на сокращение численности детей-сирот и детей, оставшихся без попечения родителей, сокращение количества случаев необоснованного лишения родителей родительских прав и ограничения  их в родительских правах, уклонения родителей от воспитания своих детей;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снижение числа беспризорных и безнадзорных детей;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повышение доступности социальных услуг  для семей с детьми;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 предложения по совершенствованию системы взаимодействия органов и организаций по защите прав детей;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обеспечение доступности психологической помощи в образовательных организациях.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2563C3-56FE-4358-A431-8F412AF64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784" y="54865"/>
            <a:ext cx="580255" cy="65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82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C5BA-BA69-4E99-A17E-002FFB1C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99743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+mj-lt"/>
              </a:rPr>
              <a:t>        Раздел XII. «Социальная защита детей-инвалидов и детей с ограниченными возможностями здоровья и их интеграция в современное общество»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F8FB8F-7E01-4FE5-9A11-774CF8B0B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2614"/>
            <a:ext cx="12192000" cy="5865385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+mj-lt"/>
              </a:rPr>
              <a:t>Ожидаемые результаты: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стимулирование отечественных производителей к расширению производства технических средств реабилитации, предназначенных для реабилитации детей инвалидов;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обеспечение 100-процентного охвата детей с ограниченными возможностями здоровья и инвалидностью образованием всех уровней;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повышение доступности реабилитационных услуг для детей-инвалидов с использованием современных реабилитационных и </a:t>
            </a:r>
            <a:r>
              <a:rPr lang="ru-RU" b="1" i="1" dirty="0" err="1">
                <a:solidFill>
                  <a:srgbClr val="002060"/>
                </a:solidFill>
                <a:latin typeface="+mj-lt"/>
              </a:rPr>
              <a:t>абилитационных</a:t>
            </a:r>
            <a:r>
              <a:rPr lang="ru-RU" b="1" i="1" dirty="0">
                <a:solidFill>
                  <a:srgbClr val="002060"/>
                </a:solidFill>
                <a:latin typeface="+mj-lt"/>
              </a:rPr>
              <a:t> технологий и методик, имеющих доказанную эффективность;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развитие у детей-инвалидов навыков самостоятельного проживания после выхода из стационарных организаций социального обслуживания;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обеспечение лекарственными препаратами и медицинскими изделиями детей, страдающих хроническими заболеваниями и нуждающихся в постоянном приеме лекарственных препаратов или заместительной терапии, независимо от наличия или отсутствия у них инвалидности;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обеспечение на основе системного комплексного подхода условий для повышения качества жизни и интеграции в общество детей с ограниченными возможностями здоровья, детей-инвалидов, а также детей с ранним детским аутизмом, расстройствами аутистического спектра.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448644-3EDE-4E7D-8278-762C04D6F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37" y="170659"/>
            <a:ext cx="723016" cy="82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9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C67BE2-CBDD-45B0-A9A7-2A5AAA3CE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dirty="0"/>
          </a:p>
          <a:p>
            <a:pPr marL="0" indent="0" algn="ctr">
              <a:buNone/>
            </a:pPr>
            <a:r>
              <a:rPr lang="ru-RU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целях совершенствования государственной политики в сфере защиты детства, учитывая результаты, достигнутые в ходе реализации Национальной стратегии действий в интересах детей на 2012–2017 годы, 2018–2027 годы объявлены в России</a:t>
            </a:r>
          </a:p>
          <a:p>
            <a:pPr marL="0" indent="0" algn="ctr">
              <a:buNone/>
            </a:pPr>
            <a:r>
              <a:rPr lang="ru-RU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ДЕСЯТИЛЕТИЕ ДЕТСТВА </a:t>
            </a:r>
          </a:p>
        </p:txBody>
      </p:sp>
    </p:spTree>
    <p:extLst>
      <p:ext uri="{BB962C8B-B14F-4D97-AF65-F5344CB8AC3E}">
        <p14:creationId xmlns:p14="http://schemas.microsoft.com/office/powerpoint/2010/main" val="1455078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CA103-19F1-4E42-AC22-19829AE8A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809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+mj-lt"/>
              </a:rPr>
              <a:t>Раздел XIII. «Обеспечение и защита прав и интересов детей»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C9594-37ED-4DA9-8472-D8A559528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8096"/>
            <a:ext cx="12192000" cy="6089903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+mj-lt"/>
              </a:rPr>
              <a:t>Ожидаемые результаты: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реализация мероприятий, направленных на повышение доли несовершеннолетних, приступивших к обучению в общеобразовательных организациях, в общей численности несовершеннолетних, подлежащих обучению;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реализация мероприятий, направленных на снижение доли несовершеннолетних, совершивших преступления, в общей численности несовершеннолетних в возрасте от 14 до 17 лет;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снижение количества суицидов среди несовершеннолетних, а также количества суицидальных попыток среди несовершеннолетних;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обеспечение гуманизации практики привлечения к уголовной ответственности несовершеннолетних, совершивших преступления небольшой и средней тяжести;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обеспечение	ресоциализации,	адаптации	к	семейной	жизни несовершеннолетних осужденных.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F23695-7EEF-48DC-9826-B686EA02F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56" y="149289"/>
            <a:ext cx="545389" cy="61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52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FA2E8-7AC0-49DB-86BE-96446026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809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+mj-lt"/>
              </a:rPr>
              <a:t>              Раздел XIV. «Качественные детские товары и продукты питания»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C14A95-9072-46D3-A60C-162F4A689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8096"/>
            <a:ext cx="12192000" cy="6089903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+mj-lt"/>
              </a:rPr>
              <a:t>Ожидаемые результаты: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предложения по повышению качества и безопасности пищевой продукции для питания детей, расширению ее ассортимента и увеличению объемов производства и потребления, внесению изменений в санитарно-эпидемиологические правила и нормативы;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увеличение доли отечественных товаров для детей на российском и зарубежных рынках за счет реализации совместных программ с отечественными анимационными студиями и правообладателями;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увеличение спроса на детские товары отечественного производства, в том числе через развитие механизма предоставления сертификатов на приобретение детских товаров отечественного производства семьям с детьми в целях оказания адресной помощи;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повышение конкурентоспособности, устойчивости и структурной сбалансированности отечественной индустрии производства и продвижения, в том числе на зарубежные рынки, товаров для детей.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ACDAB5-F6AF-4FD9-9BEA-8462CB27E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28" y="109671"/>
            <a:ext cx="730001" cy="82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35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02A7AFF-ED56-49E6-A29C-7567A7509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2112" y="3737172"/>
            <a:ext cx="7852097" cy="298040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B2F7F5-22E2-4ABA-A715-166068F33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596" y="75501"/>
            <a:ext cx="4837234" cy="347623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68293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5566BC-9B4A-4FDA-ACF6-1E93BEF9B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92"/>
            <a:ext cx="4651410" cy="679821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C1E5F1-C484-41DA-AAD7-C1177BF2B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133" y="1930867"/>
            <a:ext cx="6575055" cy="24985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20009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B8201A-7BA4-4457-97C4-108E941F0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78" y="121920"/>
            <a:ext cx="8510232" cy="6736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61640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C457EB-9AFF-4306-A0D2-1A6A3D571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38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7CEDC-5759-4222-A6EA-6C9F95D53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015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/>
              <a:t>  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Предложения  Уполномоченных по правам ребенка Российской Федерации </a:t>
            </a:r>
            <a:br>
              <a:rPr lang="ru-RU" sz="2000" b="1" dirty="0">
                <a:solidFill>
                  <a:srgbClr val="C00000"/>
                </a:solidFill>
                <a:latin typeface="+mj-lt"/>
              </a:rPr>
            </a:br>
            <a:r>
              <a:rPr lang="ru-RU" sz="2000" b="1" dirty="0">
                <a:solidFill>
                  <a:srgbClr val="C00000"/>
                </a:solidFill>
                <a:latin typeface="+mj-lt"/>
              </a:rPr>
              <a:t>в федеральный план основных мероприятий, проводимый в рамках Десятилетия детства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8FB820-5085-481F-8EA2-CF836718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0160"/>
            <a:ext cx="12192000" cy="5577840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i="1" dirty="0">
                <a:solidFill>
                  <a:srgbClr val="002060"/>
                </a:solidFill>
                <a:latin typeface="+mj-lt"/>
              </a:rPr>
              <a:t>о законодательном определении на Федеральном уровне понятия и статуса многодетной семьи, и о расширении комплекса мер социальной поддержки детей из многодетных семей; </a:t>
            </a:r>
          </a:p>
          <a:p>
            <a:pPr>
              <a:lnSpc>
                <a:spcPct val="100000"/>
              </a:lnSpc>
            </a:pPr>
            <a:r>
              <a:rPr lang="ru-RU" sz="1600" b="1" i="1" dirty="0">
                <a:solidFill>
                  <a:srgbClr val="002060"/>
                </a:solidFill>
                <a:latin typeface="+mj-lt"/>
              </a:rPr>
              <a:t>о совершенствовании порядка предоставления многодетным семьям земельных участков, пригодных для строительства и ведения хозяйства, и механизмов решения проблемы обеспечения жильём многодетных семей и семей, воспитывающих ребенка-инвалида;</a:t>
            </a:r>
          </a:p>
          <a:p>
            <a:pPr>
              <a:lnSpc>
                <a:spcPct val="100000"/>
              </a:lnSpc>
            </a:pPr>
            <a:r>
              <a:rPr lang="ru-RU" sz="1600" b="1" i="1" dirty="0">
                <a:solidFill>
                  <a:srgbClr val="002060"/>
                </a:solidFill>
                <a:latin typeface="+mj-lt"/>
              </a:rPr>
              <a:t>о бесплатном питании в школах;</a:t>
            </a:r>
          </a:p>
          <a:p>
            <a:pPr>
              <a:lnSpc>
                <a:spcPct val="100000"/>
              </a:lnSpc>
            </a:pPr>
            <a:r>
              <a:rPr lang="ru-RU" sz="1600" b="1" i="1" dirty="0">
                <a:solidFill>
                  <a:srgbClr val="002060"/>
                </a:solidFill>
                <a:latin typeface="+mj-lt"/>
              </a:rPr>
              <a:t>о расширении перечня бесплатных  курсов кружков;</a:t>
            </a:r>
          </a:p>
          <a:p>
            <a:pPr>
              <a:lnSpc>
                <a:spcPct val="100000"/>
              </a:lnSpc>
            </a:pPr>
            <a:r>
              <a:rPr lang="ru-RU" sz="1600" b="1" i="1" dirty="0">
                <a:solidFill>
                  <a:srgbClr val="002060"/>
                </a:solidFill>
                <a:latin typeface="+mj-lt"/>
              </a:rPr>
              <a:t>о мерах по совершенствованию системы реабилитации детей с ограниченными возможностями здоровья;</a:t>
            </a:r>
          </a:p>
          <a:p>
            <a:pPr>
              <a:lnSpc>
                <a:spcPct val="100000"/>
              </a:lnSpc>
            </a:pPr>
            <a:r>
              <a:rPr lang="ru-RU" sz="1600" b="1" i="1" dirty="0">
                <a:solidFill>
                  <a:srgbClr val="002060"/>
                </a:solidFill>
                <a:latin typeface="+mj-lt"/>
              </a:rPr>
              <a:t>о расширении перечня технических средств реабилитации;</a:t>
            </a:r>
          </a:p>
          <a:p>
            <a:pPr>
              <a:lnSpc>
                <a:spcPct val="100000"/>
              </a:lnSpc>
            </a:pPr>
            <a:r>
              <a:rPr lang="ru-RU" sz="1600" b="1" i="1" dirty="0">
                <a:solidFill>
                  <a:srgbClr val="002060"/>
                </a:solidFill>
                <a:latin typeface="+mj-lt"/>
              </a:rPr>
              <a:t>о развитии паллиативной помощи;</a:t>
            </a:r>
          </a:p>
          <a:p>
            <a:pPr>
              <a:lnSpc>
                <a:spcPct val="100000"/>
              </a:lnSpc>
            </a:pPr>
            <a:r>
              <a:rPr lang="ru-RU" sz="1600" b="1" i="1" dirty="0">
                <a:solidFill>
                  <a:srgbClr val="002060"/>
                </a:solidFill>
                <a:latin typeface="+mj-lt"/>
              </a:rPr>
              <a:t> о профилактике асоциального поведения подростков;</a:t>
            </a:r>
          </a:p>
          <a:p>
            <a:pPr>
              <a:lnSpc>
                <a:spcPct val="100000"/>
              </a:lnSpc>
            </a:pPr>
            <a:r>
              <a:rPr lang="ru-RU" sz="1600" b="1" i="1" dirty="0">
                <a:solidFill>
                  <a:srgbClr val="002060"/>
                </a:solidFill>
                <a:latin typeface="+mj-lt"/>
              </a:rPr>
              <a:t>о совершенствовании работы органов опеки и попечительства;</a:t>
            </a:r>
          </a:p>
          <a:p>
            <a:pPr>
              <a:lnSpc>
                <a:spcPct val="100000"/>
              </a:lnSpc>
            </a:pPr>
            <a:r>
              <a:rPr lang="ru-RU" sz="1600" b="1" i="1" dirty="0">
                <a:solidFill>
                  <a:srgbClr val="002060"/>
                </a:solidFill>
                <a:latin typeface="+mj-lt"/>
              </a:rPr>
              <a:t>о развитии системы </a:t>
            </a:r>
            <a:r>
              <a:rPr lang="ru-RU" sz="1600" b="1" i="1" dirty="0" err="1">
                <a:solidFill>
                  <a:srgbClr val="002060"/>
                </a:solidFill>
                <a:latin typeface="+mj-lt"/>
              </a:rPr>
              <a:t>постинтернатного</a:t>
            </a:r>
            <a:r>
              <a:rPr lang="ru-RU" sz="1600" b="1" i="1" dirty="0">
                <a:solidFill>
                  <a:srgbClr val="002060"/>
                </a:solidFill>
                <a:latin typeface="+mj-lt"/>
              </a:rPr>
              <a:t> сопровождения;</a:t>
            </a:r>
          </a:p>
          <a:p>
            <a:pPr>
              <a:lnSpc>
                <a:spcPct val="100000"/>
              </a:lnSpc>
            </a:pPr>
            <a:r>
              <a:rPr lang="ru-RU" sz="1600" b="1" i="1" dirty="0">
                <a:solidFill>
                  <a:srgbClr val="002060"/>
                </a:solidFill>
                <a:latin typeface="+mj-lt"/>
              </a:rPr>
              <a:t>о разработке и принятия Федеральной Целевой программы «Отдых и оздоровление детей;</a:t>
            </a:r>
          </a:p>
          <a:p>
            <a:pPr>
              <a:lnSpc>
                <a:spcPct val="100000"/>
              </a:lnSpc>
            </a:pPr>
            <a:r>
              <a:rPr lang="ru-RU" sz="1600" b="1" i="1" dirty="0">
                <a:solidFill>
                  <a:srgbClr val="002060"/>
                </a:solidFill>
                <a:latin typeface="+mj-lt"/>
              </a:rPr>
              <a:t>о совершенствовании деятельности системы исполнения наказаний для несовершеннолетних преступников — создание в воспитательных колониях реабилитационных центров для несовершеннолетних осужденных, чей срок подходит к концу и др.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8FAF97-1046-47F8-8988-A16220AFE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" y="98877"/>
            <a:ext cx="1097280" cy="1181283"/>
          </a:xfrm>
          <a:prstGeom prst="rect">
            <a:avLst/>
          </a:prstGeom>
        </p:spPr>
      </p:pic>
      <p:pic>
        <p:nvPicPr>
          <p:cNvPr id="5" name="Picture 164">
            <a:extLst>
              <a:ext uri="{FF2B5EF4-FFF2-40B4-BE49-F238E27FC236}">
                <a16:creationId xmlns:a16="http://schemas.microsoft.com/office/drawing/2014/main" id="{13B7D729-2D12-4D5F-8B4D-18A37056C0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19794" y="98877"/>
            <a:ext cx="1538094" cy="5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88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DB041-AACF-4C00-B64F-F5F6ED94D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9715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sz="2200" dirty="0"/>
            </a:br>
            <a:br>
              <a:rPr lang="ru-RU" sz="2200" dirty="0"/>
            </a:br>
            <a:r>
              <a:rPr lang="ru-RU" sz="2200" b="1" i="1" dirty="0">
                <a:solidFill>
                  <a:srgbClr val="C00000"/>
                </a:solidFill>
                <a:latin typeface="+mj-lt"/>
              </a:rPr>
              <a:t>ПЛАН </a:t>
            </a:r>
            <a:br>
              <a:rPr lang="ru-RU" sz="2200" b="1" i="1" dirty="0">
                <a:solidFill>
                  <a:srgbClr val="C00000"/>
                </a:solidFill>
                <a:latin typeface="+mj-lt"/>
              </a:rPr>
            </a:br>
            <a:r>
              <a:rPr lang="ru-RU" sz="2200" b="1" i="1" dirty="0">
                <a:solidFill>
                  <a:srgbClr val="C00000"/>
                </a:solidFill>
                <a:latin typeface="+mj-lt"/>
              </a:rPr>
              <a:t>Основных мероприятий до 2020 года, проводимых в рамках </a:t>
            </a:r>
            <a:br>
              <a:rPr lang="ru-RU" sz="2200" b="1" i="1" dirty="0">
                <a:solidFill>
                  <a:srgbClr val="C00000"/>
                </a:solidFill>
                <a:latin typeface="+mj-lt"/>
              </a:rPr>
            </a:br>
            <a:r>
              <a:rPr lang="ru-RU" sz="2200" b="1" i="1" dirty="0">
                <a:solidFill>
                  <a:srgbClr val="C00000"/>
                </a:solidFill>
                <a:latin typeface="+mj-lt"/>
              </a:rPr>
              <a:t>Десятилетия детства </a:t>
            </a:r>
            <a:br>
              <a:rPr lang="ru-RU" sz="2200" b="1" i="1" dirty="0">
                <a:solidFill>
                  <a:srgbClr val="C00000"/>
                </a:solidFill>
                <a:latin typeface="+mj-lt"/>
              </a:rPr>
            </a:br>
            <a:r>
              <a:rPr lang="ru-RU" sz="2200" b="1" i="1" dirty="0">
                <a:solidFill>
                  <a:srgbClr val="C00000"/>
                </a:solidFill>
                <a:latin typeface="+mj-lt"/>
              </a:rPr>
              <a:t>Утвержден распоряжением Правительства </a:t>
            </a:r>
            <a:br>
              <a:rPr lang="ru-RU" sz="2200" b="1" i="1" dirty="0">
                <a:solidFill>
                  <a:srgbClr val="C00000"/>
                </a:solidFill>
                <a:latin typeface="+mj-lt"/>
              </a:rPr>
            </a:br>
            <a:r>
              <a:rPr lang="ru-RU" sz="2200" b="1" i="1" dirty="0">
                <a:solidFill>
                  <a:srgbClr val="C00000"/>
                </a:solidFill>
                <a:latin typeface="+mj-lt"/>
              </a:rPr>
              <a:t>Российской Федерации от 6 июля 2018 г. № 1375-р</a:t>
            </a:r>
            <a:br>
              <a:rPr lang="ru-RU" b="1" i="1" dirty="0">
                <a:solidFill>
                  <a:srgbClr val="C00000"/>
                </a:solidFill>
                <a:latin typeface="+mj-lt"/>
              </a:rPr>
            </a:br>
            <a:endParaRPr lang="ru-RU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202397-8658-4728-884E-19F649AD4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264" y="1825625"/>
            <a:ext cx="5401056" cy="4351338"/>
          </a:xfrm>
          <a:solidFill>
            <a:schemeClr val="accent5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endParaRPr lang="ru-RU" sz="3200" b="1" i="1" dirty="0">
              <a:solidFill>
                <a:srgbClr val="002060"/>
              </a:solidFill>
              <a:latin typeface="+mj-lt"/>
            </a:endParaRPr>
          </a:p>
          <a:p>
            <a:r>
              <a:rPr lang="ru-RU" sz="3200" b="1" i="1" dirty="0">
                <a:solidFill>
                  <a:srgbClr val="002060"/>
                </a:solidFill>
                <a:latin typeface="+mj-lt"/>
              </a:rPr>
              <a:t>«Повышение благосостояния семей с детьми», 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+mj-lt"/>
              </a:rPr>
              <a:t>«Современная инфраструктура детства», 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+mj-lt"/>
              </a:rPr>
              <a:t>«Обеспечение безопасности детей», 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+mj-lt"/>
              </a:rPr>
              <a:t>«Здоровый ребёнок», 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+mj-lt"/>
              </a:rPr>
              <a:t>«Всестороннее образование – детям», 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+mj-lt"/>
              </a:rPr>
              <a:t>«Культурное развитие детей»,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+mj-lt"/>
              </a:rPr>
              <a:t>«Развитие физкультуры и спорта для детей»,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+mj-lt"/>
              </a:rPr>
              <a:t>«Безопасный детский отдых»,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+mj-lt"/>
              </a:rPr>
              <a:t>«Доступный детский туризм», </a:t>
            </a: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9B9788-8394-4DEB-B58B-D34842DD3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8336" y="1825625"/>
            <a:ext cx="5218176" cy="4351338"/>
          </a:xfrm>
          <a:solidFill>
            <a:schemeClr val="accent5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endParaRPr lang="ru-RU" sz="3200" b="1" i="1" dirty="0">
              <a:solidFill>
                <a:srgbClr val="002060"/>
              </a:solidFill>
              <a:latin typeface="+mj-lt"/>
            </a:endParaRPr>
          </a:p>
          <a:p>
            <a:r>
              <a:rPr lang="ru-RU" sz="3200" b="1" i="1" dirty="0">
                <a:solidFill>
                  <a:srgbClr val="002060"/>
                </a:solidFill>
                <a:latin typeface="+mj-lt"/>
              </a:rPr>
              <a:t>«Безопасное информационное пространство для детей», 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+mj-lt"/>
              </a:rPr>
              <a:t>«Ребёнок и его право на семью», 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+mj-lt"/>
              </a:rPr>
              <a:t>«Социальная защита детей-инвалидов и детей с ограниченными возможностями здоровья и их интеграция в современное общество»,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+mj-lt"/>
              </a:rPr>
              <a:t>«Обеспечение и защита прав и интересов детей», 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+mj-lt"/>
              </a:rPr>
              <a:t>«Качественные детские товары и продукты питания»,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+mj-lt"/>
              </a:rPr>
              <a:t>«Организационные мероприятия».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EA8C85-8D80-4FEC-8D79-68B1CE71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13" y="134113"/>
            <a:ext cx="1519355" cy="14630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401DB2-01AC-49B4-BEF1-D568D1189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848" y="5631323"/>
            <a:ext cx="4986960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96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27538-859F-4EA1-B301-260909D8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2905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+mj-lt"/>
              </a:rPr>
              <a:t>Раздел I. «Повышение благосостояния семей с детьми»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EE50BB-91AF-4036-8647-BA184F448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9056"/>
            <a:ext cx="12192000" cy="6028944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+mj-lt"/>
              </a:rPr>
              <a:t>Ожидаемые результаты</a:t>
            </a:r>
            <a:r>
              <a:rPr lang="ru-RU" dirty="0"/>
              <a:t>:</a:t>
            </a:r>
          </a:p>
          <a:p>
            <a:r>
              <a:rPr lang="ru-RU" i="1" dirty="0">
                <a:solidFill>
                  <a:srgbClr val="002060"/>
                </a:solidFill>
              </a:rPr>
              <a:t>обеспечение достойного уровня жизни семей, имеющих детей;</a:t>
            </a:r>
          </a:p>
          <a:p>
            <a:r>
              <a:rPr lang="ru-RU" i="1" dirty="0">
                <a:solidFill>
                  <a:srgbClr val="002060"/>
                </a:solidFill>
              </a:rPr>
              <a:t>увеличение доли получивших государственную социальную помощь на основе социального контракта семей с детьми, находящихся в трудной жизненной ситуаций;</a:t>
            </a:r>
          </a:p>
          <a:p>
            <a:r>
              <a:rPr lang="ru-RU" i="1" dirty="0">
                <a:solidFill>
                  <a:srgbClr val="002060"/>
                </a:solidFill>
              </a:rPr>
              <a:t>обеспечение однократного бесплатного предоставления гражданам, имеющим трех и более детей, земельных участков;</a:t>
            </a:r>
          </a:p>
          <a:p>
            <a:r>
              <a:rPr lang="ru-RU" i="1" dirty="0">
                <a:solidFill>
                  <a:srgbClr val="002060"/>
                </a:solidFill>
              </a:rPr>
              <a:t>обеспечение возможности для детей из многодетных и малообеспеченных семей, семей с детьми-инвалидами, детей с единственным родителем, детей-сирот и детей, оставшихся без попечения родителей, бесплатного доступа к занятиям в спортивных секциях, домах и кружках детского художественного и технического творчества;</a:t>
            </a:r>
          </a:p>
          <a:p>
            <a:r>
              <a:rPr lang="ru-RU" i="1" dirty="0">
                <a:solidFill>
                  <a:srgbClr val="002060"/>
                </a:solidFill>
              </a:rPr>
              <a:t>улучшение материального положения семей, имеющих двух или трех детей, путем уменьшения процентной ставки по ипотечным (жилищным) кредитам (займам) на приобретение жилья на первичном рынке до уровня 6 процентов годовых в случае рождения второго или третьего ребенка в период с 1 января 2018 г. по 31 декабря 2022 г.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3CAC34-C8B0-48DB-A6AE-4C9F4FBCC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77" y="158497"/>
            <a:ext cx="591001" cy="67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4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FC32A-ECD6-44A5-8907-5BCFCAEE1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2905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+mj-lt"/>
              </a:rPr>
              <a:t>Раздел II. «Современная инфраструктура детства»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7FBFD1-F66B-40CC-9FC4-8F73FE4BE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9056"/>
            <a:ext cx="12192000" cy="6028944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+mj-lt"/>
              </a:rPr>
              <a:t>Ожидаемые результаты: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повышение доступности дошкольного образования для детей в возрасте от 2 месяцев до 3 лет: 2018 год - 84,77%;    2019 год - 94,02%;  2020 год - 100 %;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обеспечение к 2020 году создания более 150 тысяч новых мест в общеобразовательных организациях увеличение охвата детей услугами организаций отдыха детей и их оздоровления, а также обеспечение качества и безопасности указанных услуг;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повышение транспортной доступности объектов социальной сферы для детей дошкольного и школьного возраста; 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обеспечение возможности использования школьных автобусов для организации внеурочной деятельности.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4C1C9D-90FC-47F0-8F61-F3AAAEF07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27" y="85346"/>
            <a:ext cx="804727" cy="82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962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1869</Words>
  <Application>Microsoft Office PowerPoint</Application>
  <PresentationFormat>Широкоэкранный</PresentationFormat>
  <Paragraphs>131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   2018-2027  ДЕСЯТИЛЕТИЕ ДЕТСТВА В РОССИИ  Указ Президента Российской Федерации  № 240 от 29 мая 2017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  Предложения  Уполномоченных по правам ребенка Российской Федерации  в федеральный план основных мероприятий, проводимый в рамках Десятилетия детства </vt:lpstr>
      <vt:lpstr>  ПЛАН  Основных мероприятий до 2020 года, проводимых в рамках  Десятилетия детства  Утвержден распоряжением Правительства  Российской Федерации от 6 июля 2018 г. № 1375-р </vt:lpstr>
      <vt:lpstr>Раздел I. «Повышение благосостояния семей с детьми»</vt:lpstr>
      <vt:lpstr>Раздел II. «Современная инфраструктура детства» </vt:lpstr>
      <vt:lpstr>Раздел III. «Обеспечение безопасности детей» </vt:lpstr>
      <vt:lpstr>Раздел IV. «Здоровый ребенок» </vt:lpstr>
      <vt:lpstr>Раздел V «Всестороннее образование - детям» </vt:lpstr>
      <vt:lpstr>Раздел VI. «Культурное развитие детей» </vt:lpstr>
      <vt:lpstr>Раздел VII «Развитие физкультуры и спорта» </vt:lpstr>
      <vt:lpstr>Раздел VIII «Безопасный детский отдых» </vt:lpstr>
      <vt:lpstr>Раздел IX «Доступный детский туризм» </vt:lpstr>
      <vt:lpstr>Раздел X. «Безопасное информационное  пространство для детей» </vt:lpstr>
      <vt:lpstr>Раздел XI. «Ребенок и его право на семью» </vt:lpstr>
      <vt:lpstr>        Раздел XII. «Социальная защита детей-инвалидов и детей с ограниченными возможностями здоровья и их интеграция в современное общество» </vt:lpstr>
      <vt:lpstr>Раздел XIII. «Обеспечение и защита прав и интересов детей» </vt:lpstr>
      <vt:lpstr>              Раздел XIV. «Качественные детские товары и продукты питания»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2018-2027  ДЕСЯТИЛЕТИЕ ДЕТСТВА В РОССИИ  Указ Президента Российской Федерации № 240 от 29 мая 2017 года</dc:title>
  <dc:creator>ЗАМ</dc:creator>
  <cp:lastModifiedBy>ЗАМ</cp:lastModifiedBy>
  <cp:revision>10</cp:revision>
  <dcterms:created xsi:type="dcterms:W3CDTF">2019-11-21T07:27:14Z</dcterms:created>
  <dcterms:modified xsi:type="dcterms:W3CDTF">2019-11-21T08:56:44Z</dcterms:modified>
</cp:coreProperties>
</file>