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9" r:id="rId2"/>
    <p:sldId id="261" r:id="rId3"/>
    <p:sldId id="256" r:id="rId4"/>
    <p:sldId id="258" r:id="rId5"/>
    <p:sldId id="259" r:id="rId6"/>
    <p:sldId id="266" r:id="rId7"/>
    <p:sldId id="267" r:id="rId8"/>
    <p:sldId id="265" r:id="rId9"/>
  </p:sldIdLst>
  <p:sldSz cx="9144000" cy="6858000" type="screen4x3"/>
  <p:notesSz cx="6808788" cy="99409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3735"/>
    <a:srgbClr val="C51507"/>
    <a:srgbClr val="77933C"/>
    <a:srgbClr val="CDFF96"/>
    <a:srgbClr val="0062A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DCCA0A-14B9-4A66-812D-541EC1F6BF3D}" type="doc">
      <dgm:prSet loTypeId="urn:microsoft.com/office/officeart/2005/8/layout/chevron2" loCatId="list" qsTypeId="urn:microsoft.com/office/officeart/2005/8/quickstyle/simple1#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DF686ED-7378-4E8E-BAF1-1CE8CAC2AB8A}">
      <dgm:prSet phldrT="[Текст]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F7C9A7BD-9B40-4D22-BA08-F0505286BAB6}" type="parTrans" cxnId="{0DEC825F-E4AB-4ED9-B507-5AB305970023}">
      <dgm:prSet/>
      <dgm:spPr/>
      <dgm:t>
        <a:bodyPr/>
        <a:lstStyle/>
        <a:p>
          <a:endParaRPr lang="ru-RU"/>
        </a:p>
      </dgm:t>
    </dgm:pt>
    <dgm:pt modelId="{745995FF-69F7-4E21-A77E-56A610B56E7F}" type="sibTrans" cxnId="{0DEC825F-E4AB-4ED9-B507-5AB305970023}">
      <dgm:prSet/>
      <dgm:spPr/>
      <dgm:t>
        <a:bodyPr/>
        <a:lstStyle/>
        <a:p>
          <a:endParaRPr lang="ru-RU"/>
        </a:p>
      </dgm:t>
    </dgm:pt>
    <dgm:pt modelId="{8B7E7DBE-7F04-4871-A826-F9F473F8F18F}">
      <dgm:prSet phldrT="[Текст]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A0522588-53EE-4322-B2B8-D965AEF712CC}" type="parTrans" cxnId="{CB4C8F9B-BB9E-4902-82F6-D61228C37632}">
      <dgm:prSet/>
      <dgm:spPr/>
      <dgm:t>
        <a:bodyPr/>
        <a:lstStyle/>
        <a:p>
          <a:endParaRPr lang="ru-RU"/>
        </a:p>
      </dgm:t>
    </dgm:pt>
    <dgm:pt modelId="{0DAA9087-C2FE-4DD2-BE60-521DB37056AF}" type="sibTrans" cxnId="{CB4C8F9B-BB9E-4902-82F6-D61228C37632}">
      <dgm:prSet/>
      <dgm:spPr/>
      <dgm:t>
        <a:bodyPr/>
        <a:lstStyle/>
        <a:p>
          <a:endParaRPr lang="ru-RU"/>
        </a:p>
      </dgm:t>
    </dgm:pt>
    <dgm:pt modelId="{83791119-6C72-4558-AE70-0DB825F052A1}">
      <dgm:prSet phldrT="[Текст]"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 algn="just"/>
          <a:r>
            <a:rPr lang="ru-RU" sz="1600" b="0" i="0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rPr>
            <a:t>Физическая активность и </a:t>
          </a:r>
          <a:r>
            <a:rPr lang="ru-RU" sz="1600" b="0" i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rPr>
            <a:t>здоровый образ </a:t>
          </a:r>
          <a:r>
            <a:rPr lang="ru-RU" sz="1600" b="0" i="0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rPr>
            <a:t>жизни:</a:t>
          </a:r>
          <a:endParaRPr lang="ru-RU" sz="1600" b="0" i="0" dirty="0">
            <a:solidFill>
              <a:schemeClr val="accent6">
                <a:lumMod val="75000"/>
              </a:schemeClr>
            </a:solidFill>
            <a:latin typeface="Arial Narrow" pitchFamily="34" charset="0"/>
          </a:endParaRPr>
        </a:p>
      </dgm:t>
    </dgm:pt>
    <dgm:pt modelId="{35EE7C5B-5EBA-48F7-A0B8-5A2C5E100ADA}" type="parTrans" cxnId="{2CB19886-44AD-4F90-B972-59F81C9B5CD7}">
      <dgm:prSet/>
      <dgm:spPr/>
      <dgm:t>
        <a:bodyPr/>
        <a:lstStyle/>
        <a:p>
          <a:endParaRPr lang="ru-RU"/>
        </a:p>
      </dgm:t>
    </dgm:pt>
    <dgm:pt modelId="{9F66622E-656F-43B9-A155-575EAB84C0B2}" type="sibTrans" cxnId="{2CB19886-44AD-4F90-B972-59F81C9B5CD7}">
      <dgm:prSet/>
      <dgm:spPr/>
      <dgm:t>
        <a:bodyPr/>
        <a:lstStyle/>
        <a:p>
          <a:endParaRPr lang="ru-RU"/>
        </a:p>
      </dgm:t>
    </dgm:pt>
    <dgm:pt modelId="{213C8F4B-0A41-45EF-97B9-CDF5A49969E6}">
      <dgm:prSet phldrT="[Текст]" custT="1"/>
      <dgm:spPr/>
      <dgm:t>
        <a:bodyPr/>
        <a:lstStyle/>
        <a:p>
          <a:pPr algn="l"/>
          <a:r>
            <a:rPr lang="ru-RU" sz="1600" b="0" i="0" dirty="0" smtClean="0">
              <a:solidFill>
                <a:srgbClr val="953735"/>
              </a:solidFill>
              <a:latin typeface="Arial Narrow" pitchFamily="34" charset="0"/>
            </a:rPr>
            <a:t>Работа клубов и секций в организациях </a:t>
          </a:r>
          <a:br>
            <a:rPr lang="ru-RU" sz="1600" b="0" i="0" dirty="0" smtClean="0">
              <a:solidFill>
                <a:srgbClr val="953735"/>
              </a:solidFill>
              <a:latin typeface="Arial Narrow" pitchFamily="34" charset="0"/>
            </a:rPr>
          </a:br>
          <a:r>
            <a:rPr lang="ru-RU" sz="1600" b="0" i="0" dirty="0" smtClean="0">
              <a:solidFill>
                <a:srgbClr val="953735"/>
              </a:solidFill>
              <a:latin typeface="Arial Narrow" pitchFamily="34" charset="0"/>
            </a:rPr>
            <a:t>социального обслуживания граждан </a:t>
          </a:r>
          <a:br>
            <a:rPr lang="ru-RU" sz="1600" b="0" i="0" dirty="0" smtClean="0">
              <a:solidFill>
                <a:srgbClr val="953735"/>
              </a:solidFill>
              <a:latin typeface="Arial Narrow" pitchFamily="34" charset="0"/>
            </a:rPr>
          </a:br>
          <a:r>
            <a:rPr lang="ru-RU" sz="1600" b="0" i="0" dirty="0" smtClean="0">
              <a:solidFill>
                <a:srgbClr val="953735"/>
              </a:solidFill>
              <a:latin typeface="Arial Narrow" pitchFamily="34" charset="0"/>
            </a:rPr>
            <a:t>пожилого возраста:</a:t>
          </a:r>
          <a:endParaRPr lang="ru-RU" sz="1600" b="0" i="0" dirty="0">
            <a:solidFill>
              <a:srgbClr val="953735"/>
            </a:solidFill>
            <a:latin typeface="Arial Narrow" pitchFamily="34" charset="0"/>
          </a:endParaRPr>
        </a:p>
      </dgm:t>
    </dgm:pt>
    <dgm:pt modelId="{693E7F9F-E5C2-46A0-ADE9-169BE3EA9428}" type="parTrans" cxnId="{6379D9E0-1A40-461F-B267-3D594647095B}">
      <dgm:prSet/>
      <dgm:spPr/>
      <dgm:t>
        <a:bodyPr/>
        <a:lstStyle/>
        <a:p>
          <a:endParaRPr lang="ru-RU"/>
        </a:p>
      </dgm:t>
    </dgm:pt>
    <dgm:pt modelId="{F0EE3A3B-C0FE-4BD1-8EAC-1E53A8A88BDC}" type="sibTrans" cxnId="{6379D9E0-1A40-461F-B267-3D594647095B}">
      <dgm:prSet/>
      <dgm:spPr/>
      <dgm:t>
        <a:bodyPr/>
        <a:lstStyle/>
        <a:p>
          <a:endParaRPr lang="ru-RU"/>
        </a:p>
      </dgm:t>
    </dgm:pt>
    <dgm:pt modelId="{AB541716-299E-4C39-8452-5B675074479D}">
      <dgm:prSet custT="1"/>
      <dgm:spPr/>
      <dgm:t>
        <a:bodyPr/>
        <a:lstStyle/>
        <a:p>
          <a:pPr algn="l"/>
          <a:r>
            <a:rPr lang="ru-RU" sz="1600" dirty="0" smtClean="0">
              <a:latin typeface="Arial Narrow" pitchFamily="34" charset="0"/>
            </a:rPr>
            <a:t>танцы;</a:t>
          </a:r>
          <a:endParaRPr lang="ru-RU" sz="1600" dirty="0">
            <a:latin typeface="Arial Narrow" pitchFamily="34" charset="0"/>
          </a:endParaRPr>
        </a:p>
      </dgm:t>
    </dgm:pt>
    <dgm:pt modelId="{B800BF12-51BA-4699-BD59-C96DA9AB36D6}" type="parTrans" cxnId="{52B59447-A15F-4132-8446-05FE634CDF9A}">
      <dgm:prSet/>
      <dgm:spPr/>
      <dgm:t>
        <a:bodyPr/>
        <a:lstStyle/>
        <a:p>
          <a:endParaRPr lang="ru-RU"/>
        </a:p>
      </dgm:t>
    </dgm:pt>
    <dgm:pt modelId="{ED7A7A1B-4D44-4CEB-9DF5-84ADE0847FC7}" type="sibTrans" cxnId="{52B59447-A15F-4132-8446-05FE634CDF9A}">
      <dgm:prSet/>
      <dgm:spPr/>
      <dgm:t>
        <a:bodyPr/>
        <a:lstStyle/>
        <a:p>
          <a:endParaRPr lang="ru-RU"/>
        </a:p>
      </dgm:t>
    </dgm:pt>
    <dgm:pt modelId="{D2250FEA-337C-4797-A096-55DE3436486F}">
      <dgm:prSet custT="1"/>
      <dgm:spPr/>
      <dgm:t>
        <a:bodyPr/>
        <a:lstStyle/>
        <a:p>
          <a:pPr algn="l"/>
          <a:r>
            <a:rPr lang="ru-RU" sz="1600" dirty="0" smtClean="0">
              <a:latin typeface="Arial Narrow" pitchFamily="34" charset="0"/>
            </a:rPr>
            <a:t>дыхательная гимнастика;</a:t>
          </a:r>
          <a:endParaRPr lang="ru-RU" sz="1600" dirty="0">
            <a:latin typeface="Arial Narrow" pitchFamily="34" charset="0"/>
          </a:endParaRPr>
        </a:p>
      </dgm:t>
    </dgm:pt>
    <dgm:pt modelId="{713FC6E4-CB37-4249-8EF0-41544FC3FB17}" type="parTrans" cxnId="{79051635-C179-4D1A-9EBB-50993B082273}">
      <dgm:prSet/>
      <dgm:spPr/>
      <dgm:t>
        <a:bodyPr/>
        <a:lstStyle/>
        <a:p>
          <a:endParaRPr lang="ru-RU"/>
        </a:p>
      </dgm:t>
    </dgm:pt>
    <dgm:pt modelId="{2993C38F-BCEC-4F69-9387-332FC35065A9}" type="sibTrans" cxnId="{79051635-C179-4D1A-9EBB-50993B082273}">
      <dgm:prSet/>
      <dgm:spPr/>
      <dgm:t>
        <a:bodyPr/>
        <a:lstStyle/>
        <a:p>
          <a:endParaRPr lang="ru-RU"/>
        </a:p>
      </dgm:t>
    </dgm:pt>
    <dgm:pt modelId="{9CE8FC31-4341-4A72-BB40-3441D2B7DA68}">
      <dgm:prSet phldrT="[Текст]" custT="1"/>
      <dgm:spPr/>
      <dgm:t>
        <a:bodyPr/>
        <a:lstStyle/>
        <a:p>
          <a:pPr algn="just"/>
          <a:r>
            <a:rPr lang="ru-RU" sz="1600" dirty="0" smtClean="0">
              <a:latin typeface="Arial Narrow" pitchFamily="34" charset="0"/>
            </a:rPr>
            <a:t> скандинавская ходьба;</a:t>
          </a:r>
          <a:endParaRPr lang="ru-RU" sz="1600" b="0" i="0" dirty="0">
            <a:solidFill>
              <a:schemeClr val="accent2">
                <a:lumMod val="75000"/>
              </a:schemeClr>
            </a:solidFill>
            <a:latin typeface="Arial Narrow" pitchFamily="34" charset="0"/>
          </a:endParaRPr>
        </a:p>
      </dgm:t>
    </dgm:pt>
    <dgm:pt modelId="{4A499DBF-76E2-430F-818B-D4A7790790EB}" type="parTrans" cxnId="{2631FB81-110F-4DFC-868E-B286514F4EDE}">
      <dgm:prSet/>
      <dgm:spPr/>
      <dgm:t>
        <a:bodyPr/>
        <a:lstStyle/>
        <a:p>
          <a:endParaRPr lang="ru-RU"/>
        </a:p>
      </dgm:t>
    </dgm:pt>
    <dgm:pt modelId="{251AAF18-72A8-4CAF-B3C4-43F6449C799D}" type="sibTrans" cxnId="{2631FB81-110F-4DFC-868E-B286514F4EDE}">
      <dgm:prSet/>
      <dgm:spPr/>
      <dgm:t>
        <a:bodyPr/>
        <a:lstStyle/>
        <a:p>
          <a:endParaRPr lang="ru-RU"/>
        </a:p>
      </dgm:t>
    </dgm:pt>
    <dgm:pt modelId="{0E87621F-055C-4EA1-84E9-C6328FFF43CD}">
      <dgm:prSet custT="1"/>
      <dgm:spPr/>
      <dgm:t>
        <a:bodyPr/>
        <a:lstStyle/>
        <a:p>
          <a:pPr algn="l"/>
          <a:r>
            <a:rPr lang="ru-RU" sz="1600" dirty="0" smtClean="0">
              <a:latin typeface="Arial Narrow" pitchFamily="34" charset="0"/>
            </a:rPr>
            <a:t>иные клубы и секции.</a:t>
          </a:r>
          <a:endParaRPr lang="ru-RU" sz="1600" dirty="0">
            <a:latin typeface="Arial Narrow" pitchFamily="34" charset="0"/>
          </a:endParaRPr>
        </a:p>
      </dgm:t>
    </dgm:pt>
    <dgm:pt modelId="{8735A205-3E6F-4CE8-9058-D1D2D7DBD0C5}" type="parTrans" cxnId="{3B2AEF18-9625-4134-9F63-177A38D5FFF6}">
      <dgm:prSet/>
      <dgm:spPr/>
      <dgm:t>
        <a:bodyPr/>
        <a:lstStyle/>
        <a:p>
          <a:endParaRPr lang="ru-RU"/>
        </a:p>
      </dgm:t>
    </dgm:pt>
    <dgm:pt modelId="{D3E7DAB6-D548-49F2-9009-40040E77296E}" type="sibTrans" cxnId="{3B2AEF18-9625-4134-9F63-177A38D5FFF6}">
      <dgm:prSet/>
      <dgm:spPr/>
      <dgm:t>
        <a:bodyPr/>
        <a:lstStyle/>
        <a:p>
          <a:endParaRPr lang="ru-RU"/>
        </a:p>
      </dgm:t>
    </dgm:pt>
    <dgm:pt modelId="{CE4F7D7D-8C48-4E7E-84AF-ED13514B0523}">
      <dgm:prSet phldrT="[Текст]" custT="1"/>
      <dgm:spPr>
        <a:ln>
          <a:solidFill>
            <a:srgbClr val="00B050"/>
          </a:solidFill>
        </a:ln>
      </dgm:spPr>
      <dgm:t>
        <a:bodyPr/>
        <a:lstStyle/>
        <a:p>
          <a:pPr algn="just"/>
          <a:r>
            <a:rPr lang="ru-RU" sz="1600" b="0" i="0" dirty="0" smtClean="0">
              <a:solidFill>
                <a:srgbClr val="00B050"/>
              </a:solidFill>
              <a:latin typeface="Arial Narrow" pitchFamily="34" charset="0"/>
            </a:rPr>
            <a:t>Инновационные технологии:</a:t>
          </a:r>
          <a:endParaRPr lang="ru-RU" sz="1600" b="0" i="0" dirty="0">
            <a:solidFill>
              <a:srgbClr val="00B050"/>
            </a:solidFill>
            <a:latin typeface="Arial Narrow" pitchFamily="34" charset="0"/>
          </a:endParaRPr>
        </a:p>
      </dgm:t>
    </dgm:pt>
    <dgm:pt modelId="{9B6B4CFC-FC16-4215-9EEF-5E9FD302EA1D}" type="sibTrans" cxnId="{862A2E7D-0879-4CCF-9593-428C2E04526B}">
      <dgm:prSet/>
      <dgm:spPr/>
      <dgm:t>
        <a:bodyPr/>
        <a:lstStyle/>
        <a:p>
          <a:endParaRPr lang="ru-RU"/>
        </a:p>
      </dgm:t>
    </dgm:pt>
    <dgm:pt modelId="{3450C80D-23F5-4F90-835B-B245211E3722}" type="parTrans" cxnId="{862A2E7D-0879-4CCF-9593-428C2E04526B}">
      <dgm:prSet/>
      <dgm:spPr/>
      <dgm:t>
        <a:bodyPr/>
        <a:lstStyle/>
        <a:p>
          <a:endParaRPr lang="ru-RU"/>
        </a:p>
      </dgm:t>
    </dgm:pt>
    <dgm:pt modelId="{9C5FA7E8-0200-4026-992B-78C7D6C25F2D}">
      <dgm:prSet phldrT="[Текст]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BCA82C30-358A-4646-B1C6-38E9E7E536C1}" type="sibTrans" cxnId="{733D1282-5EB5-4F41-A666-B37837988767}">
      <dgm:prSet/>
      <dgm:spPr/>
      <dgm:t>
        <a:bodyPr/>
        <a:lstStyle/>
        <a:p>
          <a:endParaRPr lang="ru-RU"/>
        </a:p>
      </dgm:t>
    </dgm:pt>
    <dgm:pt modelId="{78A846AA-E8BA-4E73-93BC-3F9F2CE988CD}" type="parTrans" cxnId="{733D1282-5EB5-4F41-A666-B37837988767}">
      <dgm:prSet/>
      <dgm:spPr/>
      <dgm:t>
        <a:bodyPr/>
        <a:lstStyle/>
        <a:p>
          <a:endParaRPr lang="ru-RU"/>
        </a:p>
      </dgm:t>
    </dgm:pt>
    <dgm:pt modelId="{0AAA1ACA-3128-4511-A1D7-C32178E8E941}">
      <dgm:prSet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1600" dirty="0" smtClean="0">
              <a:latin typeface="Arial Narrow" pitchFamily="34" charset="0"/>
            </a:rPr>
            <a:t>проведение спортивных соревнований, </a:t>
          </a:r>
          <a:endParaRPr lang="ru-RU" sz="1600" dirty="0">
            <a:latin typeface="Arial Narrow" pitchFamily="34" charset="0"/>
          </a:endParaRPr>
        </a:p>
      </dgm:t>
    </dgm:pt>
    <dgm:pt modelId="{E4E60718-1F08-4F3F-8AAE-18FF10D49DA1}" type="parTrans" cxnId="{88658BBD-F16B-46C0-B489-6F8403468658}">
      <dgm:prSet/>
      <dgm:spPr/>
      <dgm:t>
        <a:bodyPr/>
        <a:lstStyle/>
        <a:p>
          <a:endParaRPr lang="ru-RU"/>
        </a:p>
      </dgm:t>
    </dgm:pt>
    <dgm:pt modelId="{06C3C4F8-2E37-4A19-BEB0-D048852E06AC}" type="sibTrans" cxnId="{88658BBD-F16B-46C0-B489-6F8403468658}">
      <dgm:prSet/>
      <dgm:spPr/>
      <dgm:t>
        <a:bodyPr/>
        <a:lstStyle/>
        <a:p>
          <a:endParaRPr lang="ru-RU"/>
        </a:p>
      </dgm:t>
    </dgm:pt>
    <dgm:pt modelId="{C51C83DA-B8F1-46B8-AAA7-D5F74C866A23}">
      <dgm:prSet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1600" dirty="0" smtClean="0">
              <a:latin typeface="Arial Narrow" pitchFamily="34" charset="0"/>
            </a:rPr>
            <a:t>турниров</a:t>
          </a:r>
          <a:r>
            <a:rPr lang="en-US" sz="1600" dirty="0" smtClean="0">
              <a:latin typeface="Arial Narrow" pitchFamily="34" charset="0"/>
            </a:rPr>
            <a:t>,</a:t>
          </a:r>
          <a:endParaRPr lang="ru-RU" sz="1600" dirty="0">
            <a:latin typeface="Arial Narrow" pitchFamily="34" charset="0"/>
          </a:endParaRPr>
        </a:p>
      </dgm:t>
    </dgm:pt>
    <dgm:pt modelId="{9A54CB0A-414D-4C86-A52C-32D566AF4CD6}" type="parTrans" cxnId="{83539884-08AA-4C3C-B5AE-33D63BA5CB28}">
      <dgm:prSet/>
      <dgm:spPr/>
      <dgm:t>
        <a:bodyPr/>
        <a:lstStyle/>
        <a:p>
          <a:endParaRPr lang="ru-RU"/>
        </a:p>
      </dgm:t>
    </dgm:pt>
    <dgm:pt modelId="{ED02D8C5-B43A-4CDC-BA6D-162EB365307D}" type="sibTrans" cxnId="{83539884-08AA-4C3C-B5AE-33D63BA5CB28}">
      <dgm:prSet/>
      <dgm:spPr/>
      <dgm:t>
        <a:bodyPr/>
        <a:lstStyle/>
        <a:p>
          <a:endParaRPr lang="ru-RU"/>
        </a:p>
      </dgm:t>
    </dgm:pt>
    <dgm:pt modelId="{D3535F62-2A7F-4481-9239-D47C74C599BB}">
      <dgm:prSet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ru-RU" sz="1600" dirty="0" smtClean="0">
              <a:latin typeface="Arial Narrow" pitchFamily="34" charset="0"/>
            </a:rPr>
            <a:t>слетов</a:t>
          </a:r>
          <a:r>
            <a:rPr lang="en-US" sz="1600" dirty="0" smtClean="0">
              <a:latin typeface="Arial Narrow" pitchFamily="34" charset="0"/>
            </a:rPr>
            <a:t>.</a:t>
          </a:r>
          <a:endParaRPr lang="ru-RU" sz="1600" dirty="0">
            <a:latin typeface="Arial Narrow" pitchFamily="34" charset="0"/>
          </a:endParaRPr>
        </a:p>
      </dgm:t>
    </dgm:pt>
    <dgm:pt modelId="{29DCBB7A-EF51-40A8-B86C-0127E989E6AE}" type="parTrans" cxnId="{3A45AC5C-776D-4888-B130-B98D8FBF4E24}">
      <dgm:prSet/>
      <dgm:spPr/>
      <dgm:t>
        <a:bodyPr/>
        <a:lstStyle/>
        <a:p>
          <a:endParaRPr lang="ru-RU"/>
        </a:p>
      </dgm:t>
    </dgm:pt>
    <dgm:pt modelId="{71AB4463-A2D5-48DB-B98B-F050FED84F5C}" type="sibTrans" cxnId="{3A45AC5C-776D-4888-B130-B98D8FBF4E24}">
      <dgm:prSet/>
      <dgm:spPr/>
      <dgm:t>
        <a:bodyPr/>
        <a:lstStyle/>
        <a:p>
          <a:endParaRPr lang="ru-RU"/>
        </a:p>
      </dgm:t>
    </dgm:pt>
    <dgm:pt modelId="{6F56FD93-85E2-4D2C-950C-EEFC605C0FA2}">
      <dgm:prSet custT="1"/>
      <dgm:spPr>
        <a:ln>
          <a:solidFill>
            <a:srgbClr val="00B050"/>
          </a:solidFill>
        </a:ln>
      </dgm:spPr>
      <dgm:t>
        <a:bodyPr/>
        <a:lstStyle/>
        <a:p>
          <a:r>
            <a:rPr lang="ru-RU" sz="1600" dirty="0" err="1" smtClean="0">
              <a:latin typeface="Arial Narrow" pitchFamily="34" charset="0"/>
            </a:rPr>
            <a:t>велотуризм</a:t>
          </a:r>
          <a:r>
            <a:rPr lang="ru-RU" sz="1600" dirty="0" smtClean="0">
              <a:latin typeface="Arial Narrow" pitchFamily="34" charset="0"/>
            </a:rPr>
            <a:t>;</a:t>
          </a:r>
          <a:endParaRPr lang="ru-RU" sz="1600" dirty="0">
            <a:latin typeface="Arial Narrow" pitchFamily="34" charset="0"/>
          </a:endParaRPr>
        </a:p>
      </dgm:t>
    </dgm:pt>
    <dgm:pt modelId="{38025D8E-AB4E-48BD-818D-A62EA0900AD6}" type="parTrans" cxnId="{6FD3268A-8881-4356-82EF-7DB7B2F3FF26}">
      <dgm:prSet/>
      <dgm:spPr/>
      <dgm:t>
        <a:bodyPr/>
        <a:lstStyle/>
        <a:p>
          <a:endParaRPr lang="ru-RU"/>
        </a:p>
      </dgm:t>
    </dgm:pt>
    <dgm:pt modelId="{42EF8826-5FD3-46E9-8579-46E72D9B7E61}" type="sibTrans" cxnId="{6FD3268A-8881-4356-82EF-7DB7B2F3FF26}">
      <dgm:prSet/>
      <dgm:spPr/>
      <dgm:t>
        <a:bodyPr/>
        <a:lstStyle/>
        <a:p>
          <a:endParaRPr lang="ru-RU"/>
        </a:p>
      </dgm:t>
    </dgm:pt>
    <dgm:pt modelId="{0AAF2634-E8BC-4C5E-A5F3-5E93D40AF8C3}">
      <dgm:prSet custT="1"/>
      <dgm:spPr>
        <a:ln>
          <a:solidFill>
            <a:srgbClr val="00B050"/>
          </a:solidFill>
        </a:ln>
      </dgm:spPr>
      <dgm:t>
        <a:bodyPr/>
        <a:lstStyle/>
        <a:p>
          <a:r>
            <a:rPr lang="ru-RU" sz="1600" dirty="0" smtClean="0">
              <a:latin typeface="Arial Narrow" pitchFamily="34" charset="0"/>
            </a:rPr>
            <a:t>массовая зарядка на свежем воздухе</a:t>
          </a:r>
          <a:br>
            <a:rPr lang="ru-RU" sz="1600" dirty="0" smtClean="0">
              <a:latin typeface="Arial Narrow" pitchFamily="34" charset="0"/>
            </a:rPr>
          </a:br>
          <a:r>
            <a:rPr lang="ru-RU" sz="1600" dirty="0" smtClean="0">
              <a:latin typeface="Arial Narrow" pitchFamily="34" charset="0"/>
            </a:rPr>
            <a:t>и в спортивных залах.</a:t>
          </a:r>
          <a:endParaRPr lang="ru-RU" sz="1600" dirty="0">
            <a:latin typeface="Arial Narrow" pitchFamily="34" charset="0"/>
          </a:endParaRPr>
        </a:p>
      </dgm:t>
    </dgm:pt>
    <dgm:pt modelId="{A05D6B5D-685F-4650-9764-00E7A97F32B0}" type="parTrans" cxnId="{936D1F60-2C3E-4D1F-BC1D-A0D0910F863B}">
      <dgm:prSet/>
      <dgm:spPr/>
      <dgm:t>
        <a:bodyPr/>
        <a:lstStyle/>
        <a:p>
          <a:endParaRPr lang="ru-RU"/>
        </a:p>
      </dgm:t>
    </dgm:pt>
    <dgm:pt modelId="{C6797737-F5CB-4133-92C8-A59F17E54896}" type="sibTrans" cxnId="{936D1F60-2C3E-4D1F-BC1D-A0D0910F863B}">
      <dgm:prSet/>
      <dgm:spPr/>
      <dgm:t>
        <a:bodyPr/>
        <a:lstStyle/>
        <a:p>
          <a:endParaRPr lang="ru-RU"/>
        </a:p>
      </dgm:t>
    </dgm:pt>
    <dgm:pt modelId="{04F938CF-33C3-4398-8B37-23E9B36FF02D}" type="pres">
      <dgm:prSet presAssocID="{66DCCA0A-14B9-4A66-812D-541EC1F6BF3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55F78C-5852-42B9-9448-E73E5C946F25}" type="pres">
      <dgm:prSet presAssocID="{0DF686ED-7378-4E8E-BAF1-1CE8CAC2AB8A}" presName="composite" presStyleCnt="0"/>
      <dgm:spPr/>
    </dgm:pt>
    <dgm:pt modelId="{7E78DA1D-04B6-412B-8EF5-57103A4040E9}" type="pres">
      <dgm:prSet presAssocID="{0DF686ED-7378-4E8E-BAF1-1CE8CAC2AB8A}" presName="parentText" presStyleLbl="alignNode1" presStyleIdx="0" presStyleCnt="3" custScaleX="96411" custScaleY="102001" custLinFactNeighborX="-1755" custLinFactNeighborY="1564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60E29-7E07-433A-B327-BD1EFAAE6837}" type="pres">
      <dgm:prSet presAssocID="{0DF686ED-7378-4E8E-BAF1-1CE8CAC2AB8A}" presName="descendantText" presStyleLbl="alignAcc1" presStyleIdx="0" presStyleCnt="3" custScaleX="101145" custScaleY="161749" custLinFactNeighborX="-85" custLinFactNeighborY="10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A9AAB-932F-43BE-9A77-B741E9625364}" type="pres">
      <dgm:prSet presAssocID="{745995FF-69F7-4E21-A77E-56A610B56E7F}" presName="sp" presStyleCnt="0"/>
      <dgm:spPr/>
    </dgm:pt>
    <dgm:pt modelId="{8F256B49-3F21-4DFB-9BCC-DC1794C370F7}" type="pres">
      <dgm:prSet presAssocID="{8B7E7DBE-7F04-4871-A826-F9F473F8F18F}" presName="composite" presStyleCnt="0"/>
      <dgm:spPr/>
    </dgm:pt>
    <dgm:pt modelId="{F994CB52-5107-48CE-A8CB-069E0E9C2529}" type="pres">
      <dgm:prSet presAssocID="{8B7E7DBE-7F04-4871-A826-F9F473F8F18F}" presName="parentText" presStyleLbl="alignNode1" presStyleIdx="1" presStyleCnt="3" custLinFactNeighborX="-1755" custLinFactNeighborY="812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4FD9FC-8F0E-4067-BCD0-AB387703578E}" type="pres">
      <dgm:prSet presAssocID="{8B7E7DBE-7F04-4871-A826-F9F473F8F18F}" presName="descendantText" presStyleLbl="alignAcc1" presStyleIdx="1" presStyleCnt="3" custScaleX="100594" custScaleY="107674" custLinFactNeighborX="-602" custLinFactNeighborY="15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54F9C-4AD0-4F8A-A249-A0EF860B9B85}" type="pres">
      <dgm:prSet presAssocID="{0DAA9087-C2FE-4DD2-BE60-521DB37056AF}" presName="sp" presStyleCnt="0"/>
      <dgm:spPr/>
    </dgm:pt>
    <dgm:pt modelId="{69E1592E-3176-47A5-95E2-44E33E9CDF4C}" type="pres">
      <dgm:prSet presAssocID="{9C5FA7E8-0200-4026-992B-78C7D6C25F2D}" presName="composite" presStyleCnt="0"/>
      <dgm:spPr/>
    </dgm:pt>
    <dgm:pt modelId="{5BFC7747-F12F-43CB-B659-7FCBB43F1E13}" type="pres">
      <dgm:prSet presAssocID="{9C5FA7E8-0200-4026-992B-78C7D6C25F2D}" presName="parentText" presStyleLbl="alignNode1" presStyleIdx="2" presStyleCnt="3" custLinFactNeighborX="-1755" custLinFactNeighborY="51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FACFF-8869-4A55-91CB-8B776C979D45}" type="pres">
      <dgm:prSet presAssocID="{9C5FA7E8-0200-4026-992B-78C7D6C25F2D}" presName="descendantText" presStyleLbl="alignAcc1" presStyleIdx="2" presStyleCnt="3" custScaleX="101880" custScaleY="113003" custLinFactNeighborY="-9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2A2E7D-0879-4CCF-9593-428C2E04526B}" srcId="{9C5FA7E8-0200-4026-992B-78C7D6C25F2D}" destId="{CE4F7D7D-8C48-4E7E-84AF-ED13514B0523}" srcOrd="0" destOrd="0" parTransId="{3450C80D-23F5-4F90-835B-B245211E3722}" sibTransId="{9B6B4CFC-FC16-4215-9EEF-5E9FD302EA1D}"/>
    <dgm:cxn modelId="{79051635-C179-4D1A-9EBB-50993B082273}" srcId="{0DF686ED-7378-4E8E-BAF1-1CE8CAC2AB8A}" destId="{D2250FEA-337C-4797-A096-55DE3436486F}" srcOrd="3" destOrd="0" parTransId="{713FC6E4-CB37-4249-8EF0-41544FC3FB17}" sibTransId="{2993C38F-BCEC-4F69-9387-332FC35065A9}"/>
    <dgm:cxn modelId="{936D1F60-2C3E-4D1F-BC1D-A0D0910F863B}" srcId="{9C5FA7E8-0200-4026-992B-78C7D6C25F2D}" destId="{0AAF2634-E8BC-4C5E-A5F3-5E93D40AF8C3}" srcOrd="2" destOrd="0" parTransId="{A05D6B5D-685F-4650-9764-00E7A97F32B0}" sibTransId="{C6797737-F5CB-4133-92C8-A59F17E54896}"/>
    <dgm:cxn modelId="{3A45AC5C-776D-4888-B130-B98D8FBF4E24}" srcId="{8B7E7DBE-7F04-4871-A826-F9F473F8F18F}" destId="{D3535F62-2A7F-4481-9239-D47C74C599BB}" srcOrd="3" destOrd="0" parTransId="{29DCBB7A-EF51-40A8-B86C-0127E989E6AE}" sibTransId="{71AB4463-A2D5-48DB-B98B-F050FED84F5C}"/>
    <dgm:cxn modelId="{6379D9E0-1A40-461F-B267-3D594647095B}" srcId="{0DF686ED-7378-4E8E-BAF1-1CE8CAC2AB8A}" destId="{213C8F4B-0A41-45EF-97B9-CDF5A49969E6}" srcOrd="0" destOrd="0" parTransId="{693E7F9F-E5C2-46A0-ADE9-169BE3EA9428}" sibTransId="{F0EE3A3B-C0FE-4BD1-8EAC-1E53A8A88BDC}"/>
    <dgm:cxn modelId="{CA55CE73-C3C3-4E3A-948F-F7BE01ABC12A}" type="presOf" srcId="{83791119-6C72-4558-AE70-0DB825F052A1}" destId="{014FD9FC-8F0E-4067-BCD0-AB387703578E}" srcOrd="0" destOrd="0" presId="urn:microsoft.com/office/officeart/2005/8/layout/chevron2"/>
    <dgm:cxn modelId="{2CB19886-44AD-4F90-B972-59F81C9B5CD7}" srcId="{8B7E7DBE-7F04-4871-A826-F9F473F8F18F}" destId="{83791119-6C72-4558-AE70-0DB825F052A1}" srcOrd="0" destOrd="0" parTransId="{35EE7C5B-5EBA-48F7-A0B8-5A2C5E100ADA}" sibTransId="{9F66622E-656F-43B9-A155-575EAB84C0B2}"/>
    <dgm:cxn modelId="{733D1282-5EB5-4F41-A666-B37837988767}" srcId="{66DCCA0A-14B9-4A66-812D-541EC1F6BF3D}" destId="{9C5FA7E8-0200-4026-992B-78C7D6C25F2D}" srcOrd="2" destOrd="0" parTransId="{78A846AA-E8BA-4E73-93BC-3F9F2CE988CD}" sibTransId="{BCA82C30-358A-4646-B1C6-38E9E7E536C1}"/>
    <dgm:cxn modelId="{CB4C8F9B-BB9E-4902-82F6-D61228C37632}" srcId="{66DCCA0A-14B9-4A66-812D-541EC1F6BF3D}" destId="{8B7E7DBE-7F04-4871-A826-F9F473F8F18F}" srcOrd="1" destOrd="0" parTransId="{A0522588-53EE-4322-B2B8-D965AEF712CC}" sibTransId="{0DAA9087-C2FE-4DD2-BE60-521DB37056AF}"/>
    <dgm:cxn modelId="{16FFD4A6-BB81-48B5-8844-84C7FA4EE418}" type="presOf" srcId="{0DF686ED-7378-4E8E-BAF1-1CE8CAC2AB8A}" destId="{7E78DA1D-04B6-412B-8EF5-57103A4040E9}" srcOrd="0" destOrd="0" presId="urn:microsoft.com/office/officeart/2005/8/layout/chevron2"/>
    <dgm:cxn modelId="{52B59447-A15F-4132-8446-05FE634CDF9A}" srcId="{0DF686ED-7378-4E8E-BAF1-1CE8CAC2AB8A}" destId="{AB541716-299E-4C39-8452-5B675074479D}" srcOrd="2" destOrd="0" parTransId="{B800BF12-51BA-4699-BD59-C96DA9AB36D6}" sibTransId="{ED7A7A1B-4D44-4CEB-9DF5-84ADE0847FC7}"/>
    <dgm:cxn modelId="{3B2AEF18-9625-4134-9F63-177A38D5FFF6}" srcId="{0DF686ED-7378-4E8E-BAF1-1CE8CAC2AB8A}" destId="{0E87621F-055C-4EA1-84E9-C6328FFF43CD}" srcOrd="4" destOrd="0" parTransId="{8735A205-3E6F-4CE8-9058-D1D2D7DBD0C5}" sibTransId="{D3E7DAB6-D548-49F2-9009-40040E77296E}"/>
    <dgm:cxn modelId="{FB346808-D47C-4F34-AF58-3C8DE69415C5}" type="presOf" srcId="{AB541716-299E-4C39-8452-5B675074479D}" destId="{23460E29-7E07-433A-B327-BD1EFAAE6837}" srcOrd="0" destOrd="2" presId="urn:microsoft.com/office/officeart/2005/8/layout/chevron2"/>
    <dgm:cxn modelId="{A6997FB9-6CDF-4C07-9886-A048670EC4F0}" type="presOf" srcId="{D3535F62-2A7F-4481-9239-D47C74C599BB}" destId="{014FD9FC-8F0E-4067-BCD0-AB387703578E}" srcOrd="0" destOrd="3" presId="urn:microsoft.com/office/officeart/2005/8/layout/chevron2"/>
    <dgm:cxn modelId="{F430F8E8-E7BE-4335-B9E9-50B1739EA6BB}" type="presOf" srcId="{66DCCA0A-14B9-4A66-812D-541EC1F6BF3D}" destId="{04F938CF-33C3-4398-8B37-23E9B36FF02D}" srcOrd="0" destOrd="0" presId="urn:microsoft.com/office/officeart/2005/8/layout/chevron2"/>
    <dgm:cxn modelId="{25CD7022-8772-4817-B80A-5D974F7B3E68}" type="presOf" srcId="{9C5FA7E8-0200-4026-992B-78C7D6C25F2D}" destId="{5BFC7747-F12F-43CB-B659-7FCBB43F1E13}" srcOrd="0" destOrd="0" presId="urn:microsoft.com/office/officeart/2005/8/layout/chevron2"/>
    <dgm:cxn modelId="{6FD3268A-8881-4356-82EF-7DB7B2F3FF26}" srcId="{9C5FA7E8-0200-4026-992B-78C7D6C25F2D}" destId="{6F56FD93-85E2-4D2C-950C-EEFC605C0FA2}" srcOrd="1" destOrd="0" parTransId="{38025D8E-AB4E-48BD-818D-A62EA0900AD6}" sibTransId="{42EF8826-5FD3-46E9-8579-46E72D9B7E61}"/>
    <dgm:cxn modelId="{131797AF-9853-44AC-944C-338A2C019236}" type="presOf" srcId="{213C8F4B-0A41-45EF-97B9-CDF5A49969E6}" destId="{23460E29-7E07-433A-B327-BD1EFAAE6837}" srcOrd="0" destOrd="0" presId="urn:microsoft.com/office/officeart/2005/8/layout/chevron2"/>
    <dgm:cxn modelId="{5A713DA5-1A58-4783-B7A7-24788ACA0AB5}" type="presOf" srcId="{0E87621F-055C-4EA1-84E9-C6328FFF43CD}" destId="{23460E29-7E07-433A-B327-BD1EFAAE6837}" srcOrd="0" destOrd="4" presId="urn:microsoft.com/office/officeart/2005/8/layout/chevron2"/>
    <dgm:cxn modelId="{6A401391-AF2A-46D5-BD1F-9F75327E5449}" type="presOf" srcId="{0AAF2634-E8BC-4C5E-A5F3-5E93D40AF8C3}" destId="{57AFACFF-8869-4A55-91CB-8B776C979D45}" srcOrd="0" destOrd="2" presId="urn:microsoft.com/office/officeart/2005/8/layout/chevron2"/>
    <dgm:cxn modelId="{83B61190-DE71-4E71-B020-08CDE546A5DA}" type="presOf" srcId="{C51C83DA-B8F1-46B8-AAA7-D5F74C866A23}" destId="{014FD9FC-8F0E-4067-BCD0-AB387703578E}" srcOrd="0" destOrd="2" presId="urn:microsoft.com/office/officeart/2005/8/layout/chevron2"/>
    <dgm:cxn modelId="{333FE83F-E64D-44D3-8702-D7E552D2EE3B}" type="presOf" srcId="{6F56FD93-85E2-4D2C-950C-EEFC605C0FA2}" destId="{57AFACFF-8869-4A55-91CB-8B776C979D45}" srcOrd="0" destOrd="1" presId="urn:microsoft.com/office/officeart/2005/8/layout/chevron2"/>
    <dgm:cxn modelId="{2631FB81-110F-4DFC-868E-B286514F4EDE}" srcId="{0DF686ED-7378-4E8E-BAF1-1CE8CAC2AB8A}" destId="{9CE8FC31-4341-4A72-BB40-3441D2B7DA68}" srcOrd="1" destOrd="0" parTransId="{4A499DBF-76E2-430F-818B-D4A7790790EB}" sibTransId="{251AAF18-72A8-4CAF-B3C4-43F6449C799D}"/>
    <dgm:cxn modelId="{0DEC825F-E4AB-4ED9-B507-5AB305970023}" srcId="{66DCCA0A-14B9-4A66-812D-541EC1F6BF3D}" destId="{0DF686ED-7378-4E8E-BAF1-1CE8CAC2AB8A}" srcOrd="0" destOrd="0" parTransId="{F7C9A7BD-9B40-4D22-BA08-F0505286BAB6}" sibTransId="{745995FF-69F7-4E21-A77E-56A610B56E7F}"/>
    <dgm:cxn modelId="{D2C1E984-7585-44CC-84A9-ED360853E433}" type="presOf" srcId="{0AAA1ACA-3128-4511-A1D7-C32178E8E941}" destId="{014FD9FC-8F0E-4067-BCD0-AB387703578E}" srcOrd="0" destOrd="1" presId="urn:microsoft.com/office/officeart/2005/8/layout/chevron2"/>
    <dgm:cxn modelId="{65AB7948-DEE0-4422-870A-896744DE928C}" type="presOf" srcId="{9CE8FC31-4341-4A72-BB40-3441D2B7DA68}" destId="{23460E29-7E07-433A-B327-BD1EFAAE6837}" srcOrd="0" destOrd="1" presId="urn:microsoft.com/office/officeart/2005/8/layout/chevron2"/>
    <dgm:cxn modelId="{6F362B87-7067-4529-93D0-9EC21EE4FEB7}" type="presOf" srcId="{8B7E7DBE-7F04-4871-A826-F9F473F8F18F}" destId="{F994CB52-5107-48CE-A8CB-069E0E9C2529}" srcOrd="0" destOrd="0" presId="urn:microsoft.com/office/officeart/2005/8/layout/chevron2"/>
    <dgm:cxn modelId="{9A346ECF-A111-450E-9046-DB30BC08FDF0}" type="presOf" srcId="{D2250FEA-337C-4797-A096-55DE3436486F}" destId="{23460E29-7E07-433A-B327-BD1EFAAE6837}" srcOrd="0" destOrd="3" presId="urn:microsoft.com/office/officeart/2005/8/layout/chevron2"/>
    <dgm:cxn modelId="{83539884-08AA-4C3C-B5AE-33D63BA5CB28}" srcId="{8B7E7DBE-7F04-4871-A826-F9F473F8F18F}" destId="{C51C83DA-B8F1-46B8-AAA7-D5F74C866A23}" srcOrd="2" destOrd="0" parTransId="{9A54CB0A-414D-4C86-A52C-32D566AF4CD6}" sibTransId="{ED02D8C5-B43A-4CDC-BA6D-162EB365307D}"/>
    <dgm:cxn modelId="{88658BBD-F16B-46C0-B489-6F8403468658}" srcId="{8B7E7DBE-7F04-4871-A826-F9F473F8F18F}" destId="{0AAA1ACA-3128-4511-A1D7-C32178E8E941}" srcOrd="1" destOrd="0" parTransId="{E4E60718-1F08-4F3F-8AAE-18FF10D49DA1}" sibTransId="{06C3C4F8-2E37-4A19-BEB0-D048852E06AC}"/>
    <dgm:cxn modelId="{C570CA95-A29A-43C5-80AF-ED8BBB937323}" type="presOf" srcId="{CE4F7D7D-8C48-4E7E-84AF-ED13514B0523}" destId="{57AFACFF-8869-4A55-91CB-8B776C979D45}" srcOrd="0" destOrd="0" presId="urn:microsoft.com/office/officeart/2005/8/layout/chevron2"/>
    <dgm:cxn modelId="{EC1119FF-4F0E-4839-8D71-6F60608C2AAC}" type="presParOf" srcId="{04F938CF-33C3-4398-8B37-23E9B36FF02D}" destId="{C055F78C-5852-42B9-9448-E73E5C946F25}" srcOrd="0" destOrd="0" presId="urn:microsoft.com/office/officeart/2005/8/layout/chevron2"/>
    <dgm:cxn modelId="{F4C43BDD-8D56-48CC-9518-556FF275939E}" type="presParOf" srcId="{C055F78C-5852-42B9-9448-E73E5C946F25}" destId="{7E78DA1D-04B6-412B-8EF5-57103A4040E9}" srcOrd="0" destOrd="0" presId="urn:microsoft.com/office/officeart/2005/8/layout/chevron2"/>
    <dgm:cxn modelId="{4473F0A7-7181-4F6D-8F03-C19F2DBDB732}" type="presParOf" srcId="{C055F78C-5852-42B9-9448-E73E5C946F25}" destId="{23460E29-7E07-433A-B327-BD1EFAAE6837}" srcOrd="1" destOrd="0" presId="urn:microsoft.com/office/officeart/2005/8/layout/chevron2"/>
    <dgm:cxn modelId="{BC3921A8-836A-44B3-A442-107B02C7E15D}" type="presParOf" srcId="{04F938CF-33C3-4398-8B37-23E9B36FF02D}" destId="{6EDA9AAB-932F-43BE-9A77-B741E9625364}" srcOrd="1" destOrd="0" presId="urn:microsoft.com/office/officeart/2005/8/layout/chevron2"/>
    <dgm:cxn modelId="{D57EB282-CB65-4D94-8341-FD4D932895D0}" type="presParOf" srcId="{04F938CF-33C3-4398-8B37-23E9B36FF02D}" destId="{8F256B49-3F21-4DFB-9BCC-DC1794C370F7}" srcOrd="2" destOrd="0" presId="urn:microsoft.com/office/officeart/2005/8/layout/chevron2"/>
    <dgm:cxn modelId="{DD8AAB75-2FA2-4ACD-A888-0A135441251A}" type="presParOf" srcId="{8F256B49-3F21-4DFB-9BCC-DC1794C370F7}" destId="{F994CB52-5107-48CE-A8CB-069E0E9C2529}" srcOrd="0" destOrd="0" presId="urn:microsoft.com/office/officeart/2005/8/layout/chevron2"/>
    <dgm:cxn modelId="{FE791C6E-7825-4C2B-B8B5-66088FCD265F}" type="presParOf" srcId="{8F256B49-3F21-4DFB-9BCC-DC1794C370F7}" destId="{014FD9FC-8F0E-4067-BCD0-AB387703578E}" srcOrd="1" destOrd="0" presId="urn:microsoft.com/office/officeart/2005/8/layout/chevron2"/>
    <dgm:cxn modelId="{41BD49B6-95DB-4D32-889A-870696469032}" type="presParOf" srcId="{04F938CF-33C3-4398-8B37-23E9B36FF02D}" destId="{3A354F9C-4AD0-4F8A-A249-A0EF860B9B85}" srcOrd="3" destOrd="0" presId="urn:microsoft.com/office/officeart/2005/8/layout/chevron2"/>
    <dgm:cxn modelId="{352371FC-15E3-411D-9FA1-4F3AF6CC053D}" type="presParOf" srcId="{04F938CF-33C3-4398-8B37-23E9B36FF02D}" destId="{69E1592E-3176-47A5-95E2-44E33E9CDF4C}" srcOrd="4" destOrd="0" presId="urn:microsoft.com/office/officeart/2005/8/layout/chevron2"/>
    <dgm:cxn modelId="{046E6250-4B72-4C17-8954-75B6A5D746B9}" type="presParOf" srcId="{69E1592E-3176-47A5-95E2-44E33E9CDF4C}" destId="{5BFC7747-F12F-43CB-B659-7FCBB43F1E13}" srcOrd="0" destOrd="0" presId="urn:microsoft.com/office/officeart/2005/8/layout/chevron2"/>
    <dgm:cxn modelId="{2641E6AB-2D39-4CF1-9334-0E66BFF0183D}" type="presParOf" srcId="{69E1592E-3176-47A5-95E2-44E33E9CDF4C}" destId="{57AFACFF-8869-4A55-91CB-8B776C979D4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DCCA0A-14B9-4A66-812D-541EC1F6BF3D}" type="doc">
      <dgm:prSet loTypeId="urn:microsoft.com/office/officeart/2005/8/layout/chevron2" loCatId="list" qsTypeId="urn:microsoft.com/office/officeart/2005/8/quickstyle/simple1#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DF686ED-7378-4E8E-BAF1-1CE8CAC2AB8A}">
      <dgm:prSet phldrT="[Текст]"/>
      <dgm:spPr>
        <a:solidFill>
          <a:srgbClr val="00B0F0"/>
        </a:solidFill>
        <a:ln>
          <a:solidFill>
            <a:srgbClr val="00B0F0"/>
          </a:solidFill>
        </a:ln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F7C9A7BD-9B40-4D22-BA08-F0505286BAB6}" type="parTrans" cxnId="{0DEC825F-E4AB-4ED9-B507-5AB305970023}">
      <dgm:prSet/>
      <dgm:spPr/>
      <dgm:t>
        <a:bodyPr/>
        <a:lstStyle/>
        <a:p>
          <a:endParaRPr lang="ru-RU"/>
        </a:p>
      </dgm:t>
    </dgm:pt>
    <dgm:pt modelId="{745995FF-69F7-4E21-A77E-56A610B56E7F}" type="sibTrans" cxnId="{0DEC825F-E4AB-4ED9-B507-5AB305970023}">
      <dgm:prSet/>
      <dgm:spPr/>
      <dgm:t>
        <a:bodyPr/>
        <a:lstStyle/>
        <a:p>
          <a:endParaRPr lang="ru-RU"/>
        </a:p>
      </dgm:t>
    </dgm:pt>
    <dgm:pt modelId="{D894506C-C444-4CF6-BD20-B78EE54F5C5E}">
      <dgm:prSet phldrT="[Текст]" custT="1"/>
      <dgm:spPr>
        <a:ln>
          <a:solidFill>
            <a:srgbClr val="00B0F0"/>
          </a:solidFill>
        </a:ln>
      </dgm:spPr>
      <dgm:t>
        <a:bodyPr/>
        <a:lstStyle/>
        <a:p>
          <a:pPr algn="just"/>
          <a:r>
            <a:rPr lang="ru-RU" sz="1600" b="0" i="0" dirty="0" smtClean="0">
              <a:solidFill>
                <a:srgbClr val="00B0F0"/>
              </a:solidFill>
              <a:latin typeface="Arial Narrow" pitchFamily="34" charset="0"/>
            </a:rPr>
            <a:t>Посещение спортивных объектов:</a:t>
          </a:r>
          <a:endParaRPr lang="ru-RU" sz="1600" b="0" i="0" dirty="0">
            <a:solidFill>
              <a:srgbClr val="00B0F0"/>
            </a:solidFill>
            <a:latin typeface="Arial Narrow" pitchFamily="34" charset="0"/>
          </a:endParaRPr>
        </a:p>
      </dgm:t>
    </dgm:pt>
    <dgm:pt modelId="{687F53AB-6923-4B7B-B923-69D8C92D1723}" type="parTrans" cxnId="{F2A4D674-AED4-4209-8846-6011DD6BC7FB}">
      <dgm:prSet/>
      <dgm:spPr/>
      <dgm:t>
        <a:bodyPr/>
        <a:lstStyle/>
        <a:p>
          <a:endParaRPr lang="ru-RU"/>
        </a:p>
      </dgm:t>
    </dgm:pt>
    <dgm:pt modelId="{BEF79E08-7AD0-4302-A279-D7D770095F5B}" type="sibTrans" cxnId="{F2A4D674-AED4-4209-8846-6011DD6BC7FB}">
      <dgm:prSet/>
      <dgm:spPr/>
      <dgm:t>
        <a:bodyPr/>
        <a:lstStyle/>
        <a:p>
          <a:endParaRPr lang="ru-RU"/>
        </a:p>
      </dgm:t>
    </dgm:pt>
    <dgm:pt modelId="{8B7E7DBE-7F04-4871-A826-F9F473F8F18F}">
      <dgm:prSet phldrT="[Текст]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A0522588-53EE-4322-B2B8-D965AEF712CC}" type="parTrans" cxnId="{CB4C8F9B-BB9E-4902-82F6-D61228C37632}">
      <dgm:prSet/>
      <dgm:spPr/>
      <dgm:t>
        <a:bodyPr/>
        <a:lstStyle/>
        <a:p>
          <a:endParaRPr lang="ru-RU"/>
        </a:p>
      </dgm:t>
    </dgm:pt>
    <dgm:pt modelId="{0DAA9087-C2FE-4DD2-BE60-521DB37056AF}" type="sibTrans" cxnId="{CB4C8F9B-BB9E-4902-82F6-D61228C37632}">
      <dgm:prSet/>
      <dgm:spPr/>
      <dgm:t>
        <a:bodyPr/>
        <a:lstStyle/>
        <a:p>
          <a:endParaRPr lang="ru-RU"/>
        </a:p>
      </dgm:t>
    </dgm:pt>
    <dgm:pt modelId="{83791119-6C72-4558-AE70-0DB825F052A1}">
      <dgm:prSet phldrT="[Текст]" custT="1"/>
      <dgm:spPr>
        <a:ln>
          <a:solidFill>
            <a:schemeClr val="bg1"/>
          </a:solidFill>
        </a:ln>
      </dgm:spPr>
      <dgm:t>
        <a:bodyPr/>
        <a:lstStyle/>
        <a:p>
          <a:pPr algn="l"/>
          <a:r>
            <a:rPr lang="ru-RU" sz="1600" b="0" i="0" dirty="0" smtClean="0">
              <a:solidFill>
                <a:schemeClr val="bg1"/>
              </a:solidFill>
              <a:latin typeface="Arial Narrow" pitchFamily="34" charset="0"/>
            </a:rPr>
            <a:t>Участие граждан старшего поколения в выполнении </a:t>
          </a:r>
          <a:br>
            <a:rPr lang="ru-RU" sz="1600" b="0" i="0" dirty="0" smtClean="0">
              <a:solidFill>
                <a:schemeClr val="bg1"/>
              </a:solidFill>
              <a:latin typeface="Arial Narrow" pitchFamily="34" charset="0"/>
            </a:rPr>
          </a:br>
          <a:r>
            <a:rPr lang="ru-RU" sz="1600" b="0" i="0" dirty="0" smtClean="0">
              <a:solidFill>
                <a:schemeClr val="bg1"/>
              </a:solidFill>
              <a:latin typeface="Arial Narrow" pitchFamily="34" charset="0"/>
            </a:rPr>
            <a:t>нормативов физкультурно-спортивного комплекса ГТО;</a:t>
          </a:r>
          <a:endParaRPr lang="ru-RU" sz="1600" b="0" i="0" dirty="0">
            <a:solidFill>
              <a:schemeClr val="bg1"/>
            </a:solidFill>
            <a:latin typeface="Arial Narrow" pitchFamily="34" charset="0"/>
          </a:endParaRPr>
        </a:p>
      </dgm:t>
    </dgm:pt>
    <dgm:pt modelId="{35EE7C5B-5EBA-48F7-A0B8-5A2C5E100ADA}" type="parTrans" cxnId="{2CB19886-44AD-4F90-B972-59F81C9B5CD7}">
      <dgm:prSet/>
      <dgm:spPr/>
      <dgm:t>
        <a:bodyPr/>
        <a:lstStyle/>
        <a:p>
          <a:endParaRPr lang="ru-RU"/>
        </a:p>
      </dgm:t>
    </dgm:pt>
    <dgm:pt modelId="{9F66622E-656F-43B9-A155-575EAB84C0B2}" type="sibTrans" cxnId="{2CB19886-44AD-4F90-B972-59F81C9B5CD7}">
      <dgm:prSet/>
      <dgm:spPr/>
      <dgm:t>
        <a:bodyPr/>
        <a:lstStyle/>
        <a:p>
          <a:endParaRPr lang="ru-RU"/>
        </a:p>
      </dgm:t>
    </dgm:pt>
    <dgm:pt modelId="{9C5FA7E8-0200-4026-992B-78C7D6C25F2D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78A846AA-E8BA-4E73-93BC-3F9F2CE988CD}" type="parTrans" cxnId="{733D1282-5EB5-4F41-A666-B37837988767}">
      <dgm:prSet/>
      <dgm:spPr/>
      <dgm:t>
        <a:bodyPr/>
        <a:lstStyle/>
        <a:p>
          <a:endParaRPr lang="ru-RU"/>
        </a:p>
      </dgm:t>
    </dgm:pt>
    <dgm:pt modelId="{BCA82C30-358A-4646-B1C6-38E9E7E536C1}" type="sibTrans" cxnId="{733D1282-5EB5-4F41-A666-B37837988767}">
      <dgm:prSet/>
      <dgm:spPr/>
      <dgm:t>
        <a:bodyPr/>
        <a:lstStyle/>
        <a:p>
          <a:endParaRPr lang="ru-RU"/>
        </a:p>
      </dgm:t>
    </dgm:pt>
    <dgm:pt modelId="{CE4F7D7D-8C48-4E7E-84AF-ED13514B0523}">
      <dgm:prSet phldrT="[Текст]" custT="1"/>
      <dgm:spPr/>
      <dgm:t>
        <a:bodyPr/>
        <a:lstStyle/>
        <a:p>
          <a:pPr algn="l"/>
          <a:r>
            <a:rPr lang="ru-RU" sz="1600" b="0" i="0" dirty="0" smtClean="0">
              <a:solidFill>
                <a:srgbClr val="7030A0"/>
              </a:solidFill>
              <a:latin typeface="Arial Narrow" pitchFamily="34" charset="0"/>
            </a:rPr>
            <a:t>Участие граждан старшего поколения в массовых </a:t>
          </a:r>
          <a:br>
            <a:rPr lang="ru-RU" sz="1600" b="0" i="0" dirty="0" smtClean="0">
              <a:solidFill>
                <a:srgbClr val="7030A0"/>
              </a:solidFill>
              <a:latin typeface="Arial Narrow" pitchFamily="34" charset="0"/>
            </a:rPr>
          </a:br>
          <a:r>
            <a:rPr lang="ru-RU" sz="1600" b="0" i="0" dirty="0" smtClean="0">
              <a:solidFill>
                <a:srgbClr val="7030A0"/>
              </a:solidFill>
              <a:latin typeface="Arial Narrow" pitchFamily="34" charset="0"/>
            </a:rPr>
            <a:t>физкультурных мероприятиях:</a:t>
          </a:r>
          <a:endParaRPr lang="ru-RU" sz="1600" b="0" i="0" dirty="0">
            <a:solidFill>
              <a:srgbClr val="7030A0"/>
            </a:solidFill>
            <a:latin typeface="Arial Narrow" pitchFamily="34" charset="0"/>
          </a:endParaRPr>
        </a:p>
      </dgm:t>
    </dgm:pt>
    <dgm:pt modelId="{3450C80D-23F5-4F90-835B-B245211E3722}" type="parTrans" cxnId="{862A2E7D-0879-4CCF-9593-428C2E04526B}">
      <dgm:prSet/>
      <dgm:spPr/>
      <dgm:t>
        <a:bodyPr/>
        <a:lstStyle/>
        <a:p>
          <a:endParaRPr lang="ru-RU"/>
        </a:p>
      </dgm:t>
    </dgm:pt>
    <dgm:pt modelId="{9B6B4CFC-FC16-4215-9EEF-5E9FD302EA1D}" type="sibTrans" cxnId="{862A2E7D-0879-4CCF-9593-428C2E04526B}">
      <dgm:prSet/>
      <dgm:spPr/>
      <dgm:t>
        <a:bodyPr/>
        <a:lstStyle/>
        <a:p>
          <a:endParaRPr lang="ru-RU"/>
        </a:p>
      </dgm:t>
    </dgm:pt>
    <dgm:pt modelId="{329A2560-FC37-4257-82A1-5B76434FEE4E}">
      <dgm:prSet custT="1"/>
      <dgm:spPr>
        <a:ln>
          <a:solidFill>
            <a:srgbClr val="00B0F0"/>
          </a:solidFill>
        </a:ln>
      </dgm:spPr>
      <dgm:t>
        <a:bodyPr/>
        <a:lstStyle/>
        <a:p>
          <a:r>
            <a:rPr lang="ru-RU" sz="1600" dirty="0" smtClean="0">
              <a:latin typeface="Arial Narrow" pitchFamily="34" charset="0"/>
            </a:rPr>
            <a:t>ФОК;</a:t>
          </a:r>
          <a:endParaRPr lang="ru-RU" sz="1600" dirty="0">
            <a:latin typeface="Arial Narrow" pitchFamily="34" charset="0"/>
          </a:endParaRPr>
        </a:p>
      </dgm:t>
    </dgm:pt>
    <dgm:pt modelId="{BB192157-3B0F-4848-A111-E7D28AB4E705}" type="parTrans" cxnId="{5D5D576B-1D84-4DCA-979B-4CFD1ACDF79B}">
      <dgm:prSet/>
      <dgm:spPr/>
      <dgm:t>
        <a:bodyPr/>
        <a:lstStyle/>
        <a:p>
          <a:endParaRPr lang="ru-RU"/>
        </a:p>
      </dgm:t>
    </dgm:pt>
    <dgm:pt modelId="{B6A81D35-7384-4140-B59B-3BEB1001BE86}" type="sibTrans" cxnId="{5D5D576B-1D84-4DCA-979B-4CFD1ACDF79B}">
      <dgm:prSet/>
      <dgm:spPr/>
      <dgm:t>
        <a:bodyPr/>
        <a:lstStyle/>
        <a:p>
          <a:endParaRPr lang="ru-RU"/>
        </a:p>
      </dgm:t>
    </dgm:pt>
    <dgm:pt modelId="{80C2C998-119B-4054-916F-F452056DE341}">
      <dgm:prSet custT="1"/>
      <dgm:spPr>
        <a:ln>
          <a:solidFill>
            <a:srgbClr val="00B0F0"/>
          </a:solidFill>
        </a:ln>
      </dgm:spPr>
      <dgm:t>
        <a:bodyPr/>
        <a:lstStyle/>
        <a:p>
          <a:r>
            <a:rPr lang="ru-RU" sz="1600" dirty="0" smtClean="0">
              <a:latin typeface="Arial Narrow" pitchFamily="34" charset="0"/>
            </a:rPr>
            <a:t>спортивные залы;</a:t>
          </a:r>
          <a:endParaRPr lang="ru-RU" sz="1600" dirty="0">
            <a:latin typeface="Arial Narrow" pitchFamily="34" charset="0"/>
          </a:endParaRPr>
        </a:p>
      </dgm:t>
    </dgm:pt>
    <dgm:pt modelId="{6A64EC5A-0BA4-412C-AE49-DC8E51A7EEE3}" type="parTrans" cxnId="{9C5A0DC8-3F56-4750-95DD-1F089AA9A876}">
      <dgm:prSet/>
      <dgm:spPr/>
      <dgm:t>
        <a:bodyPr/>
        <a:lstStyle/>
        <a:p>
          <a:endParaRPr lang="ru-RU"/>
        </a:p>
      </dgm:t>
    </dgm:pt>
    <dgm:pt modelId="{1CBB3A5D-F5B2-47B5-B7B4-4FDD32DA8582}" type="sibTrans" cxnId="{9C5A0DC8-3F56-4750-95DD-1F089AA9A876}">
      <dgm:prSet/>
      <dgm:spPr/>
      <dgm:t>
        <a:bodyPr/>
        <a:lstStyle/>
        <a:p>
          <a:endParaRPr lang="ru-RU"/>
        </a:p>
      </dgm:t>
    </dgm:pt>
    <dgm:pt modelId="{68676073-31DD-4043-A512-BE0D61887AB7}">
      <dgm:prSet custT="1"/>
      <dgm:spPr>
        <a:ln>
          <a:solidFill>
            <a:srgbClr val="00B0F0"/>
          </a:solidFill>
        </a:ln>
      </dgm:spPr>
      <dgm:t>
        <a:bodyPr/>
        <a:lstStyle/>
        <a:p>
          <a:r>
            <a:rPr lang="ru-RU" sz="1600" dirty="0" smtClean="0">
              <a:latin typeface="Arial Narrow" pitchFamily="34" charset="0"/>
            </a:rPr>
            <a:t>стадионы;</a:t>
          </a:r>
          <a:endParaRPr lang="ru-RU" sz="1600" dirty="0">
            <a:latin typeface="Arial Narrow" pitchFamily="34" charset="0"/>
          </a:endParaRPr>
        </a:p>
      </dgm:t>
    </dgm:pt>
    <dgm:pt modelId="{D8CC847C-C8C0-4900-835E-F730BC93D500}" type="parTrans" cxnId="{C4D07BF1-961D-4E5D-96F8-CE0D2B7CAAC6}">
      <dgm:prSet/>
      <dgm:spPr/>
      <dgm:t>
        <a:bodyPr/>
        <a:lstStyle/>
        <a:p>
          <a:endParaRPr lang="ru-RU"/>
        </a:p>
      </dgm:t>
    </dgm:pt>
    <dgm:pt modelId="{471E709F-D766-4612-947F-C93C0CB17E29}" type="sibTrans" cxnId="{C4D07BF1-961D-4E5D-96F8-CE0D2B7CAAC6}">
      <dgm:prSet/>
      <dgm:spPr/>
      <dgm:t>
        <a:bodyPr/>
        <a:lstStyle/>
        <a:p>
          <a:endParaRPr lang="ru-RU"/>
        </a:p>
      </dgm:t>
    </dgm:pt>
    <dgm:pt modelId="{14102628-FC69-4666-8B9D-3E3C79924D18}">
      <dgm:prSet custT="1"/>
      <dgm:spPr>
        <a:ln>
          <a:solidFill>
            <a:srgbClr val="00B0F0"/>
          </a:solidFill>
        </a:ln>
      </dgm:spPr>
      <dgm:t>
        <a:bodyPr/>
        <a:lstStyle/>
        <a:p>
          <a:r>
            <a:rPr lang="ru-RU" sz="1600" dirty="0" smtClean="0">
              <a:latin typeface="Arial Narrow" pitchFamily="34" charset="0"/>
            </a:rPr>
            <a:t>спортивные площадки</a:t>
          </a:r>
          <a:endParaRPr lang="ru-RU" sz="1600" dirty="0">
            <a:latin typeface="Arial Narrow" pitchFamily="34" charset="0"/>
          </a:endParaRPr>
        </a:p>
      </dgm:t>
    </dgm:pt>
    <dgm:pt modelId="{A08B09C9-DBD1-4353-80DF-112AC6155081}" type="parTrans" cxnId="{C31313FF-6068-4746-A426-E579B19E17D1}">
      <dgm:prSet/>
      <dgm:spPr/>
      <dgm:t>
        <a:bodyPr/>
        <a:lstStyle/>
        <a:p>
          <a:endParaRPr lang="ru-RU"/>
        </a:p>
      </dgm:t>
    </dgm:pt>
    <dgm:pt modelId="{E91DED7F-3757-4FA0-AEE0-67311D6877CC}" type="sibTrans" cxnId="{C31313FF-6068-4746-A426-E579B19E17D1}">
      <dgm:prSet/>
      <dgm:spPr/>
      <dgm:t>
        <a:bodyPr/>
        <a:lstStyle/>
        <a:p>
          <a:endParaRPr lang="ru-RU"/>
        </a:p>
      </dgm:t>
    </dgm:pt>
    <dgm:pt modelId="{15C126AE-661E-47C4-839C-AB01348F8AE7}">
      <dgm:prSet custT="1"/>
      <dgm:spPr/>
      <dgm:t>
        <a:bodyPr/>
        <a:lstStyle/>
        <a:p>
          <a:pPr algn="l"/>
          <a:r>
            <a:rPr lang="ru-RU" sz="1600" dirty="0" smtClean="0">
              <a:latin typeface="Arial Narrow" pitchFamily="34" charset="0"/>
            </a:rPr>
            <a:t>Всероссийская массовая лыжная гонка «Лыжня России»;</a:t>
          </a:r>
          <a:endParaRPr lang="ru-RU" sz="1600" dirty="0">
            <a:latin typeface="Arial Narrow" pitchFamily="34" charset="0"/>
          </a:endParaRPr>
        </a:p>
      </dgm:t>
    </dgm:pt>
    <dgm:pt modelId="{32CADFA5-8665-471A-B850-1B61D324EC35}" type="parTrans" cxnId="{98C398AF-A521-432C-AD55-294E0042731F}">
      <dgm:prSet/>
      <dgm:spPr/>
      <dgm:t>
        <a:bodyPr/>
        <a:lstStyle/>
        <a:p>
          <a:endParaRPr lang="ru-RU"/>
        </a:p>
      </dgm:t>
    </dgm:pt>
    <dgm:pt modelId="{7D632331-DDBE-4718-A93C-E9C986DA0110}" type="sibTrans" cxnId="{98C398AF-A521-432C-AD55-294E0042731F}">
      <dgm:prSet/>
      <dgm:spPr/>
      <dgm:t>
        <a:bodyPr/>
        <a:lstStyle/>
        <a:p>
          <a:endParaRPr lang="ru-RU"/>
        </a:p>
      </dgm:t>
    </dgm:pt>
    <dgm:pt modelId="{EB2B6988-8716-4480-92F8-FCA333E59214}">
      <dgm:prSet custT="1"/>
      <dgm:spPr/>
      <dgm:t>
        <a:bodyPr/>
        <a:lstStyle/>
        <a:p>
          <a:pPr algn="l"/>
          <a:r>
            <a:rPr lang="ru-RU" sz="1600" dirty="0" smtClean="0">
              <a:latin typeface="Arial Narrow" pitchFamily="34" charset="0"/>
            </a:rPr>
            <a:t>Областной турнир «Ночная хоккейная лига»;</a:t>
          </a:r>
          <a:endParaRPr lang="ru-RU" sz="1600" dirty="0">
            <a:latin typeface="Arial Narrow" pitchFamily="34" charset="0"/>
          </a:endParaRPr>
        </a:p>
      </dgm:t>
    </dgm:pt>
    <dgm:pt modelId="{CD3EFAB1-5480-4D7B-A907-8064B9C6772C}" type="parTrans" cxnId="{1EA9ECD1-C4F7-42A5-8032-6C097E806FBA}">
      <dgm:prSet/>
      <dgm:spPr/>
      <dgm:t>
        <a:bodyPr/>
        <a:lstStyle/>
        <a:p>
          <a:endParaRPr lang="ru-RU"/>
        </a:p>
      </dgm:t>
    </dgm:pt>
    <dgm:pt modelId="{ACBFAFFA-BCDF-46AB-B77E-3DD5EA309CA7}" type="sibTrans" cxnId="{1EA9ECD1-C4F7-42A5-8032-6C097E806FBA}">
      <dgm:prSet/>
      <dgm:spPr/>
      <dgm:t>
        <a:bodyPr/>
        <a:lstStyle/>
        <a:p>
          <a:endParaRPr lang="ru-RU"/>
        </a:p>
      </dgm:t>
    </dgm:pt>
    <dgm:pt modelId="{3FDD9285-6A83-4B61-86A2-48B28731F014}">
      <dgm:prSet custT="1"/>
      <dgm:spPr/>
      <dgm:t>
        <a:bodyPr/>
        <a:lstStyle/>
        <a:p>
          <a:pPr algn="l"/>
          <a:r>
            <a:rPr lang="ru-RU" sz="1600" dirty="0" smtClean="0">
              <a:latin typeface="Arial Narrow" pitchFamily="34" charset="0"/>
            </a:rPr>
            <a:t>Всероссийский день бега «Кросс Нации»;</a:t>
          </a:r>
          <a:endParaRPr lang="ru-RU" sz="1600" dirty="0">
            <a:latin typeface="Arial Narrow" pitchFamily="34" charset="0"/>
          </a:endParaRPr>
        </a:p>
      </dgm:t>
    </dgm:pt>
    <dgm:pt modelId="{F11E4B9C-1EF1-4E4C-B729-7D7DED88C833}" type="parTrans" cxnId="{2B3997FE-6EBA-49EB-A903-655ADBE3B2ED}">
      <dgm:prSet/>
      <dgm:spPr/>
      <dgm:t>
        <a:bodyPr/>
        <a:lstStyle/>
        <a:p>
          <a:endParaRPr lang="ru-RU"/>
        </a:p>
      </dgm:t>
    </dgm:pt>
    <dgm:pt modelId="{D2128182-7C1E-4651-B11B-3796788C3B7A}" type="sibTrans" cxnId="{2B3997FE-6EBA-49EB-A903-655ADBE3B2ED}">
      <dgm:prSet/>
      <dgm:spPr/>
      <dgm:t>
        <a:bodyPr/>
        <a:lstStyle/>
        <a:p>
          <a:endParaRPr lang="ru-RU"/>
        </a:p>
      </dgm:t>
    </dgm:pt>
    <dgm:pt modelId="{5CFDBB3E-421C-41FD-98B8-72A3538F2405}">
      <dgm:prSet custT="1"/>
      <dgm:spPr/>
      <dgm:t>
        <a:bodyPr/>
        <a:lstStyle/>
        <a:p>
          <a:pPr algn="l"/>
          <a:r>
            <a:rPr lang="ru-RU" sz="1600" dirty="0" smtClean="0">
              <a:latin typeface="Arial Narrow" pitchFamily="34" charset="0"/>
            </a:rPr>
            <a:t>Первенство по шахматам среди ветеранов;</a:t>
          </a:r>
          <a:endParaRPr lang="ru-RU" sz="1600" dirty="0">
            <a:latin typeface="Arial Narrow" pitchFamily="34" charset="0"/>
          </a:endParaRPr>
        </a:p>
      </dgm:t>
    </dgm:pt>
    <dgm:pt modelId="{310E51F7-6B58-499A-A025-767B06A68CD1}" type="parTrans" cxnId="{B7119B95-2795-4183-8E68-E4881E4087F2}">
      <dgm:prSet/>
      <dgm:spPr/>
      <dgm:t>
        <a:bodyPr/>
        <a:lstStyle/>
        <a:p>
          <a:endParaRPr lang="ru-RU"/>
        </a:p>
      </dgm:t>
    </dgm:pt>
    <dgm:pt modelId="{884A21FF-7CB7-4F94-AD2C-041D51B1B871}" type="sibTrans" cxnId="{B7119B95-2795-4183-8E68-E4881E4087F2}">
      <dgm:prSet/>
      <dgm:spPr/>
      <dgm:t>
        <a:bodyPr/>
        <a:lstStyle/>
        <a:p>
          <a:endParaRPr lang="ru-RU"/>
        </a:p>
      </dgm:t>
    </dgm:pt>
    <dgm:pt modelId="{4CE70A5C-66B3-4311-87F6-FABE02F858F7}">
      <dgm:prSet custT="1"/>
      <dgm:spPr/>
      <dgm:t>
        <a:bodyPr/>
        <a:lstStyle/>
        <a:p>
          <a:pPr algn="l"/>
          <a:r>
            <a:rPr lang="ru-RU" sz="1600" dirty="0" smtClean="0">
              <a:latin typeface="Arial Narrow" pitchFamily="34" charset="0"/>
            </a:rPr>
            <a:t>Спартакиада пенсионеров России;</a:t>
          </a:r>
          <a:endParaRPr lang="ru-RU" sz="1600" dirty="0">
            <a:latin typeface="Arial Narrow" pitchFamily="34" charset="0"/>
          </a:endParaRPr>
        </a:p>
      </dgm:t>
    </dgm:pt>
    <dgm:pt modelId="{C0DBBBD5-5508-490A-B402-2262F3C7D64C}" type="parTrans" cxnId="{23C364EF-E365-4450-B7E5-A485BE0CD1AB}">
      <dgm:prSet/>
      <dgm:spPr/>
      <dgm:t>
        <a:bodyPr/>
        <a:lstStyle/>
        <a:p>
          <a:endParaRPr lang="ru-RU"/>
        </a:p>
      </dgm:t>
    </dgm:pt>
    <dgm:pt modelId="{CDB9B310-9851-4069-998C-0294876D50D3}" type="sibTrans" cxnId="{23C364EF-E365-4450-B7E5-A485BE0CD1AB}">
      <dgm:prSet/>
      <dgm:spPr/>
      <dgm:t>
        <a:bodyPr/>
        <a:lstStyle/>
        <a:p>
          <a:endParaRPr lang="ru-RU"/>
        </a:p>
      </dgm:t>
    </dgm:pt>
    <dgm:pt modelId="{D79CAFA4-02AC-41DB-AB9A-B771826F259C}">
      <dgm:prSet custT="1"/>
      <dgm:spPr/>
      <dgm:t>
        <a:bodyPr/>
        <a:lstStyle/>
        <a:p>
          <a:pPr algn="l"/>
          <a:r>
            <a:rPr lang="ru-RU" sz="1600" dirty="0" smtClean="0">
              <a:latin typeface="Arial Narrow" pitchFamily="34" charset="0"/>
            </a:rPr>
            <a:t>Областной турнир по футболу среди лиц старшего возраста;</a:t>
          </a:r>
          <a:endParaRPr lang="ru-RU" sz="1600" dirty="0">
            <a:latin typeface="Arial Narrow" pitchFamily="34" charset="0"/>
          </a:endParaRPr>
        </a:p>
      </dgm:t>
    </dgm:pt>
    <dgm:pt modelId="{1856BA13-0E3A-4DE4-9FA6-02F120136914}" type="parTrans" cxnId="{E4923C2B-BA2B-4129-85E7-1CF281782A53}">
      <dgm:prSet/>
      <dgm:spPr/>
      <dgm:t>
        <a:bodyPr/>
        <a:lstStyle/>
        <a:p>
          <a:endParaRPr lang="ru-RU"/>
        </a:p>
      </dgm:t>
    </dgm:pt>
    <dgm:pt modelId="{71781F7E-DE40-41D6-8FED-0547A730D7F7}" type="sibTrans" cxnId="{E4923C2B-BA2B-4129-85E7-1CF281782A53}">
      <dgm:prSet/>
      <dgm:spPr/>
      <dgm:t>
        <a:bodyPr/>
        <a:lstStyle/>
        <a:p>
          <a:endParaRPr lang="ru-RU"/>
        </a:p>
      </dgm:t>
    </dgm:pt>
    <dgm:pt modelId="{2F0B8114-3E73-41C0-AD5E-86CA211908B5}">
      <dgm:prSet custT="1"/>
      <dgm:spPr/>
      <dgm:t>
        <a:bodyPr/>
        <a:lstStyle/>
        <a:p>
          <a:pPr algn="l"/>
          <a:r>
            <a:rPr lang="ru-RU" sz="1600" dirty="0" smtClean="0">
              <a:latin typeface="Arial Narrow" pitchFamily="34" charset="0"/>
            </a:rPr>
            <a:t>Проект «Бегом по Владимирской Губернии»;</a:t>
          </a:r>
          <a:endParaRPr lang="ru-RU" sz="1600" dirty="0">
            <a:latin typeface="Arial Narrow" pitchFamily="34" charset="0"/>
          </a:endParaRPr>
        </a:p>
      </dgm:t>
    </dgm:pt>
    <dgm:pt modelId="{2DE60446-E116-4276-909B-16D2DA0CA0C0}" type="parTrans" cxnId="{0198FFBB-F713-4776-88EB-44D582FFA484}">
      <dgm:prSet/>
      <dgm:spPr/>
      <dgm:t>
        <a:bodyPr/>
        <a:lstStyle/>
        <a:p>
          <a:endParaRPr lang="ru-RU"/>
        </a:p>
      </dgm:t>
    </dgm:pt>
    <dgm:pt modelId="{AEEEED98-FB6D-41C3-BF0A-4C883C7E6185}" type="sibTrans" cxnId="{0198FFBB-F713-4776-88EB-44D582FFA484}">
      <dgm:prSet/>
      <dgm:spPr/>
      <dgm:t>
        <a:bodyPr/>
        <a:lstStyle/>
        <a:p>
          <a:endParaRPr lang="ru-RU"/>
        </a:p>
      </dgm:t>
    </dgm:pt>
    <dgm:pt modelId="{AF2F5715-14A8-4FD3-B4D5-BEA1D8AA34F2}">
      <dgm:prSet custT="1"/>
      <dgm:spPr/>
      <dgm:t>
        <a:bodyPr/>
        <a:lstStyle/>
        <a:p>
          <a:pPr algn="l"/>
          <a:r>
            <a:rPr lang="ru-RU" sz="1600" dirty="0" smtClean="0">
              <a:latin typeface="Arial Narrow" pitchFamily="34" charset="0"/>
            </a:rPr>
            <a:t>Первенство области по баскетболу среди команд ветеранов</a:t>
          </a:r>
          <a:endParaRPr lang="ru-RU" sz="1600" dirty="0">
            <a:latin typeface="Arial Narrow" pitchFamily="34" charset="0"/>
          </a:endParaRPr>
        </a:p>
      </dgm:t>
    </dgm:pt>
    <dgm:pt modelId="{B7BF5B9F-D30C-4ED5-A45B-4ADB3D258A5E}" type="parTrans" cxnId="{212188D3-CCBC-4383-9F62-8597C3939338}">
      <dgm:prSet/>
      <dgm:spPr/>
      <dgm:t>
        <a:bodyPr/>
        <a:lstStyle/>
        <a:p>
          <a:endParaRPr lang="ru-RU"/>
        </a:p>
      </dgm:t>
    </dgm:pt>
    <dgm:pt modelId="{D89FF08F-D07A-4E66-B7F4-2B8F39A2B838}" type="sibTrans" cxnId="{212188D3-CCBC-4383-9F62-8597C3939338}">
      <dgm:prSet/>
      <dgm:spPr/>
      <dgm:t>
        <a:bodyPr/>
        <a:lstStyle/>
        <a:p>
          <a:endParaRPr lang="ru-RU"/>
        </a:p>
      </dgm:t>
    </dgm:pt>
    <dgm:pt modelId="{04F938CF-33C3-4398-8B37-23E9B36FF02D}" type="pres">
      <dgm:prSet presAssocID="{66DCCA0A-14B9-4A66-812D-541EC1F6BF3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55F78C-5852-42B9-9448-E73E5C946F25}" type="pres">
      <dgm:prSet presAssocID="{0DF686ED-7378-4E8E-BAF1-1CE8CAC2AB8A}" presName="composite" presStyleCnt="0"/>
      <dgm:spPr/>
    </dgm:pt>
    <dgm:pt modelId="{7E78DA1D-04B6-412B-8EF5-57103A4040E9}" type="pres">
      <dgm:prSet presAssocID="{0DF686ED-7378-4E8E-BAF1-1CE8CAC2AB8A}" presName="parentText" presStyleLbl="alignNode1" presStyleIdx="0" presStyleCnt="3" custLinFactNeighborY="-60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60E29-7E07-433A-B327-BD1EFAAE6837}" type="pres">
      <dgm:prSet presAssocID="{0DF686ED-7378-4E8E-BAF1-1CE8CAC2AB8A}" presName="descendantText" presStyleLbl="alignAcc1" presStyleIdx="0" presStyleCnt="3" custScaleY="162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DA9AAB-932F-43BE-9A77-B741E9625364}" type="pres">
      <dgm:prSet presAssocID="{745995FF-69F7-4E21-A77E-56A610B56E7F}" presName="sp" presStyleCnt="0"/>
      <dgm:spPr/>
    </dgm:pt>
    <dgm:pt modelId="{8F256B49-3F21-4DFB-9BCC-DC1794C370F7}" type="pres">
      <dgm:prSet presAssocID="{8B7E7DBE-7F04-4871-A826-F9F473F8F18F}" presName="composite" presStyleCnt="0"/>
      <dgm:spPr/>
    </dgm:pt>
    <dgm:pt modelId="{F994CB52-5107-48CE-A8CB-069E0E9C2529}" type="pres">
      <dgm:prSet presAssocID="{8B7E7DBE-7F04-4871-A826-F9F473F8F18F}" presName="parentText" presStyleLbl="alignNode1" presStyleIdx="1" presStyleCnt="3" custLinFactNeighborX="-2250" custLinFactNeighborY="63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4FD9FC-8F0E-4067-BCD0-AB387703578E}" type="pres">
      <dgm:prSet presAssocID="{8B7E7DBE-7F04-4871-A826-F9F473F8F18F}" presName="descendantText" presStyleLbl="alignAcc1" presStyleIdx="1" presStyleCnt="3" custScaleY="72726" custLinFactNeighborX="-22" custLinFactNeighborY="-70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54F9C-4AD0-4F8A-A249-A0EF860B9B85}" type="pres">
      <dgm:prSet presAssocID="{0DAA9087-C2FE-4DD2-BE60-521DB37056AF}" presName="sp" presStyleCnt="0"/>
      <dgm:spPr/>
    </dgm:pt>
    <dgm:pt modelId="{69E1592E-3176-47A5-95E2-44E33E9CDF4C}" type="pres">
      <dgm:prSet presAssocID="{9C5FA7E8-0200-4026-992B-78C7D6C25F2D}" presName="composite" presStyleCnt="0"/>
      <dgm:spPr/>
    </dgm:pt>
    <dgm:pt modelId="{5BFC7747-F12F-43CB-B659-7FCBB43F1E13}" type="pres">
      <dgm:prSet presAssocID="{9C5FA7E8-0200-4026-992B-78C7D6C25F2D}" presName="parentText" presStyleLbl="alignNode1" presStyleIdx="2" presStyleCnt="3" custLinFactY="-45431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AFACFF-8869-4A55-91CB-8B776C979D45}" type="pres">
      <dgm:prSet presAssocID="{9C5FA7E8-0200-4026-992B-78C7D6C25F2D}" presName="descendantText" presStyleLbl="alignAcc1" presStyleIdx="2" presStyleCnt="3" custScaleY="344335" custLinFactY="-11279" custLinFactNeighborX="-8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9FBCBA0-744A-431C-B1ED-5409802AF9CA}" type="presOf" srcId="{14102628-FC69-4666-8B9D-3E3C79924D18}" destId="{23460E29-7E07-433A-B327-BD1EFAAE6837}" srcOrd="0" destOrd="4" presId="urn:microsoft.com/office/officeart/2005/8/layout/chevron2"/>
    <dgm:cxn modelId="{733D1282-5EB5-4F41-A666-B37837988767}" srcId="{66DCCA0A-14B9-4A66-812D-541EC1F6BF3D}" destId="{9C5FA7E8-0200-4026-992B-78C7D6C25F2D}" srcOrd="2" destOrd="0" parTransId="{78A846AA-E8BA-4E73-93BC-3F9F2CE988CD}" sibTransId="{BCA82C30-358A-4646-B1C6-38E9E7E536C1}"/>
    <dgm:cxn modelId="{1EA9ECD1-C4F7-42A5-8032-6C097E806FBA}" srcId="{9C5FA7E8-0200-4026-992B-78C7D6C25F2D}" destId="{EB2B6988-8716-4480-92F8-FCA333E59214}" srcOrd="2" destOrd="0" parTransId="{CD3EFAB1-5480-4D7B-A907-8064B9C6772C}" sibTransId="{ACBFAFFA-BCDF-46AB-B77E-3DD5EA309CA7}"/>
    <dgm:cxn modelId="{713B0729-7992-40D5-A3C5-7BDD3B7365C3}" type="presOf" srcId="{66DCCA0A-14B9-4A66-812D-541EC1F6BF3D}" destId="{04F938CF-33C3-4398-8B37-23E9B36FF02D}" srcOrd="0" destOrd="0" presId="urn:microsoft.com/office/officeart/2005/8/layout/chevron2"/>
    <dgm:cxn modelId="{E4923C2B-BA2B-4129-85E7-1CF281782A53}" srcId="{9C5FA7E8-0200-4026-992B-78C7D6C25F2D}" destId="{D79CAFA4-02AC-41DB-AB9A-B771826F259C}" srcOrd="6" destOrd="0" parTransId="{1856BA13-0E3A-4DE4-9FA6-02F120136914}" sibTransId="{71781F7E-DE40-41D6-8FED-0547A730D7F7}"/>
    <dgm:cxn modelId="{65725734-BC3A-4651-8182-7FA5DD716024}" type="presOf" srcId="{0DF686ED-7378-4E8E-BAF1-1CE8CAC2AB8A}" destId="{7E78DA1D-04B6-412B-8EF5-57103A4040E9}" srcOrd="0" destOrd="0" presId="urn:microsoft.com/office/officeart/2005/8/layout/chevron2"/>
    <dgm:cxn modelId="{C4D07BF1-961D-4E5D-96F8-CE0D2B7CAAC6}" srcId="{0DF686ED-7378-4E8E-BAF1-1CE8CAC2AB8A}" destId="{68676073-31DD-4043-A512-BE0D61887AB7}" srcOrd="3" destOrd="0" parTransId="{D8CC847C-C8C0-4900-835E-F730BC93D500}" sibTransId="{471E709F-D766-4612-947F-C93C0CB17E29}"/>
    <dgm:cxn modelId="{FE615CDD-CE4F-42CF-AA3C-C7E1A5F26F77}" type="presOf" srcId="{15C126AE-661E-47C4-839C-AB01348F8AE7}" destId="{57AFACFF-8869-4A55-91CB-8B776C979D45}" srcOrd="0" destOrd="1" presId="urn:microsoft.com/office/officeart/2005/8/layout/chevron2"/>
    <dgm:cxn modelId="{C31313FF-6068-4746-A426-E579B19E17D1}" srcId="{0DF686ED-7378-4E8E-BAF1-1CE8CAC2AB8A}" destId="{14102628-FC69-4666-8B9D-3E3C79924D18}" srcOrd="4" destOrd="0" parTransId="{A08B09C9-DBD1-4353-80DF-112AC6155081}" sibTransId="{E91DED7F-3757-4FA0-AEE0-67311D6877CC}"/>
    <dgm:cxn modelId="{1D93AFBA-92C0-4F96-9E00-9CD64740ECC0}" type="presOf" srcId="{83791119-6C72-4558-AE70-0DB825F052A1}" destId="{014FD9FC-8F0E-4067-BCD0-AB387703578E}" srcOrd="0" destOrd="0" presId="urn:microsoft.com/office/officeart/2005/8/layout/chevron2"/>
    <dgm:cxn modelId="{EF8E9CE7-CA3F-4E41-A87C-91A2BCC4D6B3}" type="presOf" srcId="{3FDD9285-6A83-4B61-86A2-48B28731F014}" destId="{57AFACFF-8869-4A55-91CB-8B776C979D45}" srcOrd="0" destOrd="3" presId="urn:microsoft.com/office/officeart/2005/8/layout/chevron2"/>
    <dgm:cxn modelId="{C2799FB2-9298-4D78-B7B7-352868419CA7}" type="presOf" srcId="{EB2B6988-8716-4480-92F8-FCA333E59214}" destId="{57AFACFF-8869-4A55-91CB-8B776C979D45}" srcOrd="0" destOrd="2" presId="urn:microsoft.com/office/officeart/2005/8/layout/chevron2"/>
    <dgm:cxn modelId="{AEBEFDFB-9D53-45FC-B109-0EC630920EC0}" type="presOf" srcId="{D894506C-C444-4CF6-BD20-B78EE54F5C5E}" destId="{23460E29-7E07-433A-B327-BD1EFAAE6837}" srcOrd="0" destOrd="0" presId="urn:microsoft.com/office/officeart/2005/8/layout/chevron2"/>
    <dgm:cxn modelId="{0DEC825F-E4AB-4ED9-B507-5AB305970023}" srcId="{66DCCA0A-14B9-4A66-812D-541EC1F6BF3D}" destId="{0DF686ED-7378-4E8E-BAF1-1CE8CAC2AB8A}" srcOrd="0" destOrd="0" parTransId="{F7C9A7BD-9B40-4D22-BA08-F0505286BAB6}" sibTransId="{745995FF-69F7-4E21-A77E-56A610B56E7F}"/>
    <dgm:cxn modelId="{FF1AB25B-D3EE-45AC-89DE-7FA45CCE8D25}" type="presOf" srcId="{CE4F7D7D-8C48-4E7E-84AF-ED13514B0523}" destId="{57AFACFF-8869-4A55-91CB-8B776C979D45}" srcOrd="0" destOrd="0" presId="urn:microsoft.com/office/officeart/2005/8/layout/chevron2"/>
    <dgm:cxn modelId="{2B3997FE-6EBA-49EB-A903-655ADBE3B2ED}" srcId="{9C5FA7E8-0200-4026-992B-78C7D6C25F2D}" destId="{3FDD9285-6A83-4B61-86A2-48B28731F014}" srcOrd="3" destOrd="0" parTransId="{F11E4B9C-1EF1-4E4C-B729-7D7DED88C833}" sibTransId="{D2128182-7C1E-4651-B11B-3796788C3B7A}"/>
    <dgm:cxn modelId="{9C5A0DC8-3F56-4750-95DD-1F089AA9A876}" srcId="{0DF686ED-7378-4E8E-BAF1-1CE8CAC2AB8A}" destId="{80C2C998-119B-4054-916F-F452056DE341}" srcOrd="2" destOrd="0" parTransId="{6A64EC5A-0BA4-412C-AE49-DC8E51A7EEE3}" sibTransId="{1CBB3A5D-F5B2-47B5-B7B4-4FDD32DA8582}"/>
    <dgm:cxn modelId="{91400274-2313-4D33-A224-EF4C47D0F794}" type="presOf" srcId="{2F0B8114-3E73-41C0-AD5E-86CA211908B5}" destId="{57AFACFF-8869-4A55-91CB-8B776C979D45}" srcOrd="0" destOrd="7" presId="urn:microsoft.com/office/officeart/2005/8/layout/chevron2"/>
    <dgm:cxn modelId="{6875E2EE-4D37-467E-9F48-0FF2F9B9E627}" type="presOf" srcId="{9C5FA7E8-0200-4026-992B-78C7D6C25F2D}" destId="{5BFC7747-F12F-43CB-B659-7FCBB43F1E13}" srcOrd="0" destOrd="0" presId="urn:microsoft.com/office/officeart/2005/8/layout/chevron2"/>
    <dgm:cxn modelId="{ED9B9C4C-FE48-40BB-81D8-5C34302CC09A}" type="presOf" srcId="{4CE70A5C-66B3-4311-87F6-FABE02F858F7}" destId="{57AFACFF-8869-4A55-91CB-8B776C979D45}" srcOrd="0" destOrd="5" presId="urn:microsoft.com/office/officeart/2005/8/layout/chevron2"/>
    <dgm:cxn modelId="{1AF579BB-9D89-4320-B16A-FFDF9DC280D5}" type="presOf" srcId="{8B7E7DBE-7F04-4871-A826-F9F473F8F18F}" destId="{F994CB52-5107-48CE-A8CB-069E0E9C2529}" srcOrd="0" destOrd="0" presId="urn:microsoft.com/office/officeart/2005/8/layout/chevron2"/>
    <dgm:cxn modelId="{98C398AF-A521-432C-AD55-294E0042731F}" srcId="{9C5FA7E8-0200-4026-992B-78C7D6C25F2D}" destId="{15C126AE-661E-47C4-839C-AB01348F8AE7}" srcOrd="1" destOrd="0" parTransId="{32CADFA5-8665-471A-B850-1B61D324EC35}" sibTransId="{7D632331-DDBE-4718-A93C-E9C986DA0110}"/>
    <dgm:cxn modelId="{CDCD7FF9-64A3-4EE0-9BB0-F11194DBA2CD}" type="presOf" srcId="{80C2C998-119B-4054-916F-F452056DE341}" destId="{23460E29-7E07-433A-B327-BD1EFAAE6837}" srcOrd="0" destOrd="2" presId="urn:microsoft.com/office/officeart/2005/8/layout/chevron2"/>
    <dgm:cxn modelId="{0198FFBB-F713-4776-88EB-44D582FFA484}" srcId="{9C5FA7E8-0200-4026-992B-78C7D6C25F2D}" destId="{2F0B8114-3E73-41C0-AD5E-86CA211908B5}" srcOrd="7" destOrd="0" parTransId="{2DE60446-E116-4276-909B-16D2DA0CA0C0}" sibTransId="{AEEEED98-FB6D-41C3-BF0A-4C883C7E6185}"/>
    <dgm:cxn modelId="{63F7C7AF-1BFD-49BA-9C8A-6FBE82706DA5}" type="presOf" srcId="{D79CAFA4-02AC-41DB-AB9A-B771826F259C}" destId="{57AFACFF-8869-4A55-91CB-8B776C979D45}" srcOrd="0" destOrd="6" presId="urn:microsoft.com/office/officeart/2005/8/layout/chevron2"/>
    <dgm:cxn modelId="{23C364EF-E365-4450-B7E5-A485BE0CD1AB}" srcId="{9C5FA7E8-0200-4026-992B-78C7D6C25F2D}" destId="{4CE70A5C-66B3-4311-87F6-FABE02F858F7}" srcOrd="5" destOrd="0" parTransId="{C0DBBBD5-5508-490A-B402-2262F3C7D64C}" sibTransId="{CDB9B310-9851-4069-998C-0294876D50D3}"/>
    <dgm:cxn modelId="{CB4C8F9B-BB9E-4902-82F6-D61228C37632}" srcId="{66DCCA0A-14B9-4A66-812D-541EC1F6BF3D}" destId="{8B7E7DBE-7F04-4871-A826-F9F473F8F18F}" srcOrd="1" destOrd="0" parTransId="{A0522588-53EE-4322-B2B8-D965AEF712CC}" sibTransId="{0DAA9087-C2FE-4DD2-BE60-521DB37056AF}"/>
    <dgm:cxn modelId="{AB3C7537-5683-47D1-B36B-3DBFCF57A8AE}" type="presOf" srcId="{329A2560-FC37-4257-82A1-5B76434FEE4E}" destId="{23460E29-7E07-433A-B327-BD1EFAAE6837}" srcOrd="0" destOrd="1" presId="urn:microsoft.com/office/officeart/2005/8/layout/chevron2"/>
    <dgm:cxn modelId="{B7119B95-2795-4183-8E68-E4881E4087F2}" srcId="{9C5FA7E8-0200-4026-992B-78C7D6C25F2D}" destId="{5CFDBB3E-421C-41FD-98B8-72A3538F2405}" srcOrd="4" destOrd="0" parTransId="{310E51F7-6B58-499A-A025-767B06A68CD1}" sibTransId="{884A21FF-7CB7-4F94-AD2C-041D51B1B871}"/>
    <dgm:cxn modelId="{16C9B108-88D4-483E-A316-101D8CE19489}" type="presOf" srcId="{68676073-31DD-4043-A512-BE0D61887AB7}" destId="{23460E29-7E07-433A-B327-BD1EFAAE6837}" srcOrd="0" destOrd="3" presId="urn:microsoft.com/office/officeart/2005/8/layout/chevron2"/>
    <dgm:cxn modelId="{2CB19886-44AD-4F90-B972-59F81C9B5CD7}" srcId="{8B7E7DBE-7F04-4871-A826-F9F473F8F18F}" destId="{83791119-6C72-4558-AE70-0DB825F052A1}" srcOrd="0" destOrd="0" parTransId="{35EE7C5B-5EBA-48F7-A0B8-5A2C5E100ADA}" sibTransId="{9F66622E-656F-43B9-A155-575EAB84C0B2}"/>
    <dgm:cxn modelId="{F2A4D674-AED4-4209-8846-6011DD6BC7FB}" srcId="{0DF686ED-7378-4E8E-BAF1-1CE8CAC2AB8A}" destId="{D894506C-C444-4CF6-BD20-B78EE54F5C5E}" srcOrd="0" destOrd="0" parTransId="{687F53AB-6923-4B7B-B923-69D8C92D1723}" sibTransId="{BEF79E08-7AD0-4302-A279-D7D770095F5B}"/>
    <dgm:cxn modelId="{862A2E7D-0879-4CCF-9593-428C2E04526B}" srcId="{9C5FA7E8-0200-4026-992B-78C7D6C25F2D}" destId="{CE4F7D7D-8C48-4E7E-84AF-ED13514B0523}" srcOrd="0" destOrd="0" parTransId="{3450C80D-23F5-4F90-835B-B245211E3722}" sibTransId="{9B6B4CFC-FC16-4215-9EEF-5E9FD302EA1D}"/>
    <dgm:cxn modelId="{E47D47BC-DD62-4CE9-9C1D-C14D792EBD1C}" type="presOf" srcId="{5CFDBB3E-421C-41FD-98B8-72A3538F2405}" destId="{57AFACFF-8869-4A55-91CB-8B776C979D45}" srcOrd="0" destOrd="4" presId="urn:microsoft.com/office/officeart/2005/8/layout/chevron2"/>
    <dgm:cxn modelId="{F261979A-4CF8-45C6-A05F-B835FB6664AC}" type="presOf" srcId="{AF2F5715-14A8-4FD3-B4D5-BEA1D8AA34F2}" destId="{57AFACFF-8869-4A55-91CB-8B776C979D45}" srcOrd="0" destOrd="8" presId="urn:microsoft.com/office/officeart/2005/8/layout/chevron2"/>
    <dgm:cxn modelId="{5D5D576B-1D84-4DCA-979B-4CFD1ACDF79B}" srcId="{0DF686ED-7378-4E8E-BAF1-1CE8CAC2AB8A}" destId="{329A2560-FC37-4257-82A1-5B76434FEE4E}" srcOrd="1" destOrd="0" parTransId="{BB192157-3B0F-4848-A111-E7D28AB4E705}" sibTransId="{B6A81D35-7384-4140-B59B-3BEB1001BE86}"/>
    <dgm:cxn modelId="{212188D3-CCBC-4383-9F62-8597C3939338}" srcId="{9C5FA7E8-0200-4026-992B-78C7D6C25F2D}" destId="{AF2F5715-14A8-4FD3-B4D5-BEA1D8AA34F2}" srcOrd="8" destOrd="0" parTransId="{B7BF5B9F-D30C-4ED5-A45B-4ADB3D258A5E}" sibTransId="{D89FF08F-D07A-4E66-B7F4-2B8F39A2B838}"/>
    <dgm:cxn modelId="{4C85EC85-B41C-4761-98D0-3A2F2B12976E}" type="presParOf" srcId="{04F938CF-33C3-4398-8B37-23E9B36FF02D}" destId="{C055F78C-5852-42B9-9448-E73E5C946F25}" srcOrd="0" destOrd="0" presId="urn:microsoft.com/office/officeart/2005/8/layout/chevron2"/>
    <dgm:cxn modelId="{D5D08E3A-D1CD-47E9-91F3-5E0B59A43DB3}" type="presParOf" srcId="{C055F78C-5852-42B9-9448-E73E5C946F25}" destId="{7E78DA1D-04B6-412B-8EF5-57103A4040E9}" srcOrd="0" destOrd="0" presId="urn:microsoft.com/office/officeart/2005/8/layout/chevron2"/>
    <dgm:cxn modelId="{42446BF3-8B2D-4A65-ADB7-87408A34F813}" type="presParOf" srcId="{C055F78C-5852-42B9-9448-E73E5C946F25}" destId="{23460E29-7E07-433A-B327-BD1EFAAE6837}" srcOrd="1" destOrd="0" presId="urn:microsoft.com/office/officeart/2005/8/layout/chevron2"/>
    <dgm:cxn modelId="{3499DECF-0B75-4262-B63A-40A397756268}" type="presParOf" srcId="{04F938CF-33C3-4398-8B37-23E9B36FF02D}" destId="{6EDA9AAB-932F-43BE-9A77-B741E9625364}" srcOrd="1" destOrd="0" presId="urn:microsoft.com/office/officeart/2005/8/layout/chevron2"/>
    <dgm:cxn modelId="{27F08CED-E6DF-44B6-9E5D-4226EE27CEF8}" type="presParOf" srcId="{04F938CF-33C3-4398-8B37-23E9B36FF02D}" destId="{8F256B49-3F21-4DFB-9BCC-DC1794C370F7}" srcOrd="2" destOrd="0" presId="urn:microsoft.com/office/officeart/2005/8/layout/chevron2"/>
    <dgm:cxn modelId="{1D7FC33B-53A1-4A5E-B67F-5E9FF20A9A29}" type="presParOf" srcId="{8F256B49-3F21-4DFB-9BCC-DC1794C370F7}" destId="{F994CB52-5107-48CE-A8CB-069E0E9C2529}" srcOrd="0" destOrd="0" presId="urn:microsoft.com/office/officeart/2005/8/layout/chevron2"/>
    <dgm:cxn modelId="{AE51E85E-699D-4A07-8314-084DD352F5AD}" type="presParOf" srcId="{8F256B49-3F21-4DFB-9BCC-DC1794C370F7}" destId="{014FD9FC-8F0E-4067-BCD0-AB387703578E}" srcOrd="1" destOrd="0" presId="urn:microsoft.com/office/officeart/2005/8/layout/chevron2"/>
    <dgm:cxn modelId="{B1E377A6-D77E-4547-8FAE-75B8C2AB7839}" type="presParOf" srcId="{04F938CF-33C3-4398-8B37-23E9B36FF02D}" destId="{3A354F9C-4AD0-4F8A-A249-A0EF860B9B85}" srcOrd="3" destOrd="0" presId="urn:microsoft.com/office/officeart/2005/8/layout/chevron2"/>
    <dgm:cxn modelId="{398E9690-0BA7-4580-B624-982EFEF6BC46}" type="presParOf" srcId="{04F938CF-33C3-4398-8B37-23E9B36FF02D}" destId="{69E1592E-3176-47A5-95E2-44E33E9CDF4C}" srcOrd="4" destOrd="0" presId="urn:microsoft.com/office/officeart/2005/8/layout/chevron2"/>
    <dgm:cxn modelId="{0CB82D24-E7FC-4485-BBC3-0ECA249C45D7}" type="presParOf" srcId="{69E1592E-3176-47A5-95E2-44E33E9CDF4C}" destId="{5BFC7747-F12F-43CB-B659-7FCBB43F1E13}" srcOrd="0" destOrd="0" presId="urn:microsoft.com/office/officeart/2005/8/layout/chevron2"/>
    <dgm:cxn modelId="{60E66099-1E9B-4A4F-90BB-710B7313B50E}" type="presParOf" srcId="{69E1592E-3176-47A5-95E2-44E33E9CDF4C}" destId="{57AFACFF-8869-4A55-91CB-8B776C979D45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78DA1D-04B6-412B-8EF5-57103A4040E9}">
      <dsp:nvSpPr>
        <dsp:cNvPr id="0" name=""/>
        <dsp:cNvSpPr/>
      </dsp:nvSpPr>
      <dsp:spPr>
        <a:xfrm rot="5400000">
          <a:off x="-341221" y="853272"/>
          <a:ext cx="1588847" cy="978092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 </a:t>
          </a:r>
          <a:endParaRPr lang="ru-RU" sz="3300" kern="1200" dirty="0"/>
        </a:p>
      </dsp:txBody>
      <dsp:txXfrm rot="5400000">
        <a:off x="-341221" y="853272"/>
        <a:ext cx="1588847" cy="978092"/>
      </dsp:txXfrm>
    </dsp:sp>
    <dsp:sp modelId="{23460E29-7E07-433A-B327-BD1EFAAE6837}">
      <dsp:nvSpPr>
        <dsp:cNvPr id="0" name=""/>
        <dsp:cNvSpPr/>
      </dsp:nvSpPr>
      <dsp:spPr>
        <a:xfrm rot="5400000">
          <a:off x="3931712" y="-2914112"/>
          <a:ext cx="1670974" cy="77137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>
              <a:solidFill>
                <a:srgbClr val="953735"/>
              </a:solidFill>
              <a:latin typeface="Arial Narrow" pitchFamily="34" charset="0"/>
            </a:rPr>
            <a:t>Работа клубов и секций в организациях </a:t>
          </a:r>
          <a:br>
            <a:rPr lang="ru-RU" sz="1600" b="0" i="0" kern="1200" dirty="0" smtClean="0">
              <a:solidFill>
                <a:srgbClr val="953735"/>
              </a:solidFill>
              <a:latin typeface="Arial Narrow" pitchFamily="34" charset="0"/>
            </a:rPr>
          </a:br>
          <a:r>
            <a:rPr lang="ru-RU" sz="1600" b="0" i="0" kern="1200" dirty="0" smtClean="0">
              <a:solidFill>
                <a:srgbClr val="953735"/>
              </a:solidFill>
              <a:latin typeface="Arial Narrow" pitchFamily="34" charset="0"/>
            </a:rPr>
            <a:t>социального обслуживания граждан </a:t>
          </a:r>
          <a:br>
            <a:rPr lang="ru-RU" sz="1600" b="0" i="0" kern="1200" dirty="0" smtClean="0">
              <a:solidFill>
                <a:srgbClr val="953735"/>
              </a:solidFill>
              <a:latin typeface="Arial Narrow" pitchFamily="34" charset="0"/>
            </a:rPr>
          </a:br>
          <a:r>
            <a:rPr lang="ru-RU" sz="1600" b="0" i="0" kern="1200" dirty="0" smtClean="0">
              <a:solidFill>
                <a:srgbClr val="953735"/>
              </a:solidFill>
              <a:latin typeface="Arial Narrow" pitchFamily="34" charset="0"/>
            </a:rPr>
            <a:t>пожилого возраста:</a:t>
          </a:r>
          <a:endParaRPr lang="ru-RU" sz="1600" b="0" i="0" kern="1200" dirty="0">
            <a:solidFill>
              <a:srgbClr val="953735"/>
            </a:solidFill>
            <a:latin typeface="Arial Narrow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Narrow" pitchFamily="34" charset="0"/>
            </a:rPr>
            <a:t> скандинавская ходьба;</a:t>
          </a:r>
          <a:endParaRPr lang="ru-RU" sz="1600" b="0" i="0" kern="1200" dirty="0">
            <a:solidFill>
              <a:schemeClr val="accent2">
                <a:lumMod val="75000"/>
              </a:schemeClr>
            </a:solidFill>
            <a:latin typeface="Arial Narrow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Narrow" pitchFamily="34" charset="0"/>
            </a:rPr>
            <a:t>танцы;</a:t>
          </a:r>
          <a:endParaRPr lang="ru-RU" sz="1600" kern="1200" dirty="0">
            <a:latin typeface="Arial Narrow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Narrow" pitchFamily="34" charset="0"/>
            </a:rPr>
            <a:t>дыхательная гимнастика;</a:t>
          </a:r>
          <a:endParaRPr lang="ru-RU" sz="1600" kern="1200" dirty="0">
            <a:latin typeface="Arial Narrow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Narrow" pitchFamily="34" charset="0"/>
            </a:rPr>
            <a:t>иные клубы и секции.</a:t>
          </a:r>
          <a:endParaRPr lang="ru-RU" sz="1600" kern="1200" dirty="0">
            <a:latin typeface="Arial Narrow" pitchFamily="34" charset="0"/>
          </a:endParaRPr>
        </a:p>
      </dsp:txBody>
      <dsp:txXfrm rot="5400000">
        <a:off x="3931712" y="-2914112"/>
        <a:ext cx="1670974" cy="7713780"/>
      </dsp:txXfrm>
    </dsp:sp>
    <dsp:sp modelId="{F994CB52-5107-48CE-A8CB-069E0E9C2529}">
      <dsp:nvSpPr>
        <dsp:cNvPr id="0" name=""/>
        <dsp:cNvSpPr/>
      </dsp:nvSpPr>
      <dsp:spPr>
        <a:xfrm rot="5400000">
          <a:off x="-307432" y="2155771"/>
          <a:ext cx="1557678" cy="1014502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 </a:t>
          </a:r>
          <a:endParaRPr lang="ru-RU" sz="3300" kern="1200" dirty="0"/>
        </a:p>
      </dsp:txBody>
      <dsp:txXfrm rot="5400000">
        <a:off x="-307432" y="2155771"/>
        <a:ext cx="1557678" cy="1014502"/>
      </dsp:txXfrm>
    </dsp:sp>
    <dsp:sp modelId="{014FD9FC-8F0E-4067-BCD0-AB387703578E}">
      <dsp:nvSpPr>
        <dsp:cNvPr id="0" name=""/>
        <dsp:cNvSpPr/>
      </dsp:nvSpPr>
      <dsp:spPr>
        <a:xfrm rot="5400000">
          <a:off x="4189803" y="-1398323"/>
          <a:ext cx="1112344" cy="76717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rPr>
            <a:t>Физическая активность и </a:t>
          </a:r>
          <a:r>
            <a:rPr lang="ru-RU" sz="1600" b="0" i="0" kern="120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rPr>
            <a:t>здоровый образ </a:t>
          </a:r>
          <a:r>
            <a:rPr lang="ru-RU" sz="1600" b="0" i="0" kern="1200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rPr>
            <a:t>жизни:</a:t>
          </a:r>
          <a:endParaRPr lang="ru-RU" sz="1600" b="0" i="0" kern="1200" dirty="0">
            <a:solidFill>
              <a:schemeClr val="accent6">
                <a:lumMod val="75000"/>
              </a:schemeClr>
            </a:solidFill>
            <a:latin typeface="Arial Narrow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Narrow" pitchFamily="34" charset="0"/>
            </a:rPr>
            <a:t>проведение спортивных соревнований, </a:t>
          </a:r>
          <a:endParaRPr lang="ru-RU" sz="1600" kern="1200" dirty="0">
            <a:latin typeface="Arial Narrow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Narrow" pitchFamily="34" charset="0"/>
            </a:rPr>
            <a:t>турниров</a:t>
          </a:r>
          <a:r>
            <a:rPr lang="en-US" sz="1600" kern="1200" dirty="0" smtClean="0">
              <a:latin typeface="Arial Narrow" pitchFamily="34" charset="0"/>
            </a:rPr>
            <a:t>,</a:t>
          </a:r>
          <a:endParaRPr lang="ru-RU" sz="1600" kern="1200" dirty="0">
            <a:latin typeface="Arial Narrow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Narrow" pitchFamily="34" charset="0"/>
            </a:rPr>
            <a:t>слетов</a:t>
          </a:r>
          <a:r>
            <a:rPr lang="en-US" sz="1600" kern="1200" dirty="0" smtClean="0">
              <a:latin typeface="Arial Narrow" pitchFamily="34" charset="0"/>
            </a:rPr>
            <a:t>.</a:t>
          </a:r>
          <a:endParaRPr lang="ru-RU" sz="1600" kern="1200" dirty="0">
            <a:latin typeface="Arial Narrow" pitchFamily="34" charset="0"/>
          </a:endParaRPr>
        </a:p>
      </dsp:txBody>
      <dsp:txXfrm rot="5400000">
        <a:off x="4189803" y="-1398323"/>
        <a:ext cx="1112344" cy="7671758"/>
      </dsp:txXfrm>
    </dsp:sp>
    <dsp:sp modelId="{5BFC7747-F12F-43CB-B659-7FCBB43F1E13}">
      <dsp:nvSpPr>
        <dsp:cNvPr id="0" name=""/>
        <dsp:cNvSpPr/>
      </dsp:nvSpPr>
      <dsp:spPr>
        <a:xfrm rot="5400000">
          <a:off x="-307432" y="3479944"/>
          <a:ext cx="1557678" cy="1014502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 </a:t>
          </a:r>
          <a:endParaRPr lang="ru-RU" sz="3300" kern="1200" dirty="0"/>
        </a:p>
      </dsp:txBody>
      <dsp:txXfrm rot="5400000">
        <a:off x="-307432" y="3479944"/>
        <a:ext cx="1557678" cy="1014502"/>
      </dsp:txXfrm>
    </dsp:sp>
    <dsp:sp modelId="{57AFACFF-8869-4A55-91CB-8B776C979D45}">
      <dsp:nvSpPr>
        <dsp:cNvPr id="0" name=""/>
        <dsp:cNvSpPr/>
      </dsp:nvSpPr>
      <dsp:spPr>
        <a:xfrm rot="5400000">
          <a:off x="4208189" y="-170921"/>
          <a:ext cx="1167396" cy="77698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>
              <a:solidFill>
                <a:srgbClr val="00B050"/>
              </a:solidFill>
              <a:latin typeface="Arial Narrow" pitchFamily="34" charset="0"/>
            </a:rPr>
            <a:t>Инновационные технологии:</a:t>
          </a:r>
          <a:endParaRPr lang="ru-RU" sz="1600" b="0" i="0" kern="1200" dirty="0">
            <a:solidFill>
              <a:srgbClr val="00B050"/>
            </a:solidFill>
            <a:latin typeface="Arial Narrow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err="1" smtClean="0">
              <a:latin typeface="Arial Narrow" pitchFamily="34" charset="0"/>
            </a:rPr>
            <a:t>велотуризм</a:t>
          </a:r>
          <a:r>
            <a:rPr lang="ru-RU" sz="1600" kern="1200" dirty="0" smtClean="0">
              <a:latin typeface="Arial Narrow" pitchFamily="34" charset="0"/>
            </a:rPr>
            <a:t>;</a:t>
          </a:r>
          <a:endParaRPr lang="ru-RU" sz="1600" kern="1200" dirty="0">
            <a:latin typeface="Arial Narrow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Narrow" pitchFamily="34" charset="0"/>
            </a:rPr>
            <a:t>массовая зарядка на свежем воздухе</a:t>
          </a:r>
          <a:br>
            <a:rPr lang="ru-RU" sz="1600" kern="1200" dirty="0" smtClean="0">
              <a:latin typeface="Arial Narrow" pitchFamily="34" charset="0"/>
            </a:rPr>
          </a:br>
          <a:r>
            <a:rPr lang="ru-RU" sz="1600" kern="1200" dirty="0" smtClean="0">
              <a:latin typeface="Arial Narrow" pitchFamily="34" charset="0"/>
            </a:rPr>
            <a:t>и в спортивных залах.</a:t>
          </a:r>
          <a:endParaRPr lang="ru-RU" sz="1600" kern="1200" dirty="0">
            <a:latin typeface="Arial Narrow" pitchFamily="34" charset="0"/>
          </a:endParaRPr>
        </a:p>
      </dsp:txBody>
      <dsp:txXfrm rot="5400000">
        <a:off x="4208189" y="-170921"/>
        <a:ext cx="1167396" cy="776983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78DA1D-04B6-412B-8EF5-57103A4040E9}">
      <dsp:nvSpPr>
        <dsp:cNvPr id="0" name=""/>
        <dsp:cNvSpPr/>
      </dsp:nvSpPr>
      <dsp:spPr>
        <a:xfrm rot="5400000">
          <a:off x="-171212" y="338988"/>
          <a:ext cx="1141413" cy="798989"/>
        </a:xfrm>
        <a:prstGeom prst="chevron">
          <a:avLst/>
        </a:prstGeom>
        <a:solidFill>
          <a:srgbClr val="00B0F0"/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 </a:t>
          </a:r>
          <a:endParaRPr lang="ru-RU" sz="2200" kern="1200" dirty="0"/>
        </a:p>
      </dsp:txBody>
      <dsp:txXfrm rot="5400000">
        <a:off x="-171212" y="338988"/>
        <a:ext cx="1141413" cy="798989"/>
      </dsp:txXfrm>
    </dsp:sp>
    <dsp:sp modelId="{23460E29-7E07-433A-B327-BD1EFAAE6837}">
      <dsp:nvSpPr>
        <dsp:cNvPr id="0" name=""/>
        <dsp:cNvSpPr/>
      </dsp:nvSpPr>
      <dsp:spPr>
        <a:xfrm rot="5400000">
          <a:off x="4116709" y="-3313627"/>
          <a:ext cx="1206530" cy="78419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>
              <a:solidFill>
                <a:srgbClr val="00B0F0"/>
              </a:solidFill>
              <a:latin typeface="Arial Narrow" pitchFamily="34" charset="0"/>
            </a:rPr>
            <a:t>Посещение спортивных объектов:</a:t>
          </a:r>
          <a:endParaRPr lang="ru-RU" sz="1600" b="0" i="0" kern="1200" dirty="0">
            <a:solidFill>
              <a:srgbClr val="00B0F0"/>
            </a:solidFill>
            <a:latin typeface="Arial Narrow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Narrow" pitchFamily="34" charset="0"/>
            </a:rPr>
            <a:t>ФОК;</a:t>
          </a:r>
          <a:endParaRPr lang="ru-RU" sz="1600" kern="1200" dirty="0">
            <a:latin typeface="Arial Narrow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Narrow" pitchFamily="34" charset="0"/>
            </a:rPr>
            <a:t>спортивные залы;</a:t>
          </a:r>
          <a:endParaRPr lang="ru-RU" sz="1600" kern="1200" dirty="0">
            <a:latin typeface="Arial Narrow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Narrow" pitchFamily="34" charset="0"/>
            </a:rPr>
            <a:t>стадионы;</a:t>
          </a:r>
          <a:endParaRPr lang="ru-RU" sz="1600" kern="1200" dirty="0">
            <a:latin typeface="Arial Narrow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Narrow" pitchFamily="34" charset="0"/>
            </a:rPr>
            <a:t>спортивные площадки</a:t>
          </a:r>
          <a:endParaRPr lang="ru-RU" sz="1600" kern="1200" dirty="0">
            <a:latin typeface="Arial Narrow" pitchFamily="34" charset="0"/>
          </a:endParaRPr>
        </a:p>
      </dsp:txBody>
      <dsp:txXfrm rot="5400000">
        <a:off x="4116709" y="-3313627"/>
        <a:ext cx="1206530" cy="7841970"/>
      </dsp:txXfrm>
    </dsp:sp>
    <dsp:sp modelId="{F994CB52-5107-48CE-A8CB-069E0E9C2529}">
      <dsp:nvSpPr>
        <dsp:cNvPr id="0" name=""/>
        <dsp:cNvSpPr/>
      </dsp:nvSpPr>
      <dsp:spPr>
        <a:xfrm rot="5400000">
          <a:off x="-171212" y="1494872"/>
          <a:ext cx="1141413" cy="798989"/>
        </a:xfrm>
        <a:prstGeom prst="chevron">
          <a:avLst/>
        </a:prstGeom>
        <a:solidFill>
          <a:schemeClr val="bg1"/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 </a:t>
          </a:r>
          <a:endParaRPr lang="ru-RU" sz="2200" kern="1200" dirty="0"/>
        </a:p>
      </dsp:txBody>
      <dsp:txXfrm rot="5400000">
        <a:off x="-171212" y="1494872"/>
        <a:ext cx="1141413" cy="798989"/>
      </dsp:txXfrm>
    </dsp:sp>
    <dsp:sp modelId="{014FD9FC-8F0E-4067-BCD0-AB387703578E}">
      <dsp:nvSpPr>
        <dsp:cNvPr id="0" name=""/>
        <dsp:cNvSpPr/>
      </dsp:nvSpPr>
      <dsp:spPr>
        <a:xfrm rot="5400000">
          <a:off x="4448465" y="-2351282"/>
          <a:ext cx="539567" cy="78419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>
              <a:solidFill>
                <a:schemeClr val="bg1"/>
              </a:solidFill>
              <a:latin typeface="Arial Narrow" pitchFamily="34" charset="0"/>
            </a:rPr>
            <a:t>Участие граждан старшего поколения в выполнении </a:t>
          </a:r>
          <a:br>
            <a:rPr lang="ru-RU" sz="1600" b="0" i="0" kern="1200" dirty="0" smtClean="0">
              <a:solidFill>
                <a:schemeClr val="bg1"/>
              </a:solidFill>
              <a:latin typeface="Arial Narrow" pitchFamily="34" charset="0"/>
            </a:rPr>
          </a:br>
          <a:r>
            <a:rPr lang="ru-RU" sz="1600" b="0" i="0" kern="1200" dirty="0" smtClean="0">
              <a:solidFill>
                <a:schemeClr val="bg1"/>
              </a:solidFill>
              <a:latin typeface="Arial Narrow" pitchFamily="34" charset="0"/>
            </a:rPr>
            <a:t>нормативов физкультурно-спортивного комплекса ГТО;</a:t>
          </a:r>
          <a:endParaRPr lang="ru-RU" sz="1600" b="0" i="0" kern="1200" dirty="0">
            <a:solidFill>
              <a:schemeClr val="bg1"/>
            </a:solidFill>
            <a:latin typeface="Arial Narrow" pitchFamily="34" charset="0"/>
          </a:endParaRPr>
        </a:p>
      </dsp:txBody>
      <dsp:txXfrm rot="5400000">
        <a:off x="4448465" y="-2351282"/>
        <a:ext cx="539567" cy="7841970"/>
      </dsp:txXfrm>
    </dsp:sp>
    <dsp:sp modelId="{5BFC7747-F12F-43CB-B659-7FCBB43F1E13}">
      <dsp:nvSpPr>
        <dsp:cNvPr id="0" name=""/>
        <dsp:cNvSpPr/>
      </dsp:nvSpPr>
      <dsp:spPr>
        <a:xfrm rot="5400000">
          <a:off x="-171212" y="1683384"/>
          <a:ext cx="1141413" cy="79898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 </a:t>
          </a:r>
          <a:endParaRPr lang="ru-RU" sz="2200" kern="1200" dirty="0"/>
        </a:p>
      </dsp:txBody>
      <dsp:txXfrm rot="5400000">
        <a:off x="-171212" y="1683384"/>
        <a:ext cx="1141413" cy="798989"/>
      </dsp:txXfrm>
    </dsp:sp>
    <dsp:sp modelId="{57AFACFF-8869-4A55-91CB-8B776C979D45}">
      <dsp:nvSpPr>
        <dsp:cNvPr id="0" name=""/>
        <dsp:cNvSpPr/>
      </dsp:nvSpPr>
      <dsp:spPr>
        <a:xfrm rot="5400000">
          <a:off x="3435730" y="-1203484"/>
          <a:ext cx="2554686" cy="78419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0" kern="1200" dirty="0" smtClean="0">
              <a:solidFill>
                <a:srgbClr val="7030A0"/>
              </a:solidFill>
              <a:latin typeface="Arial Narrow" pitchFamily="34" charset="0"/>
            </a:rPr>
            <a:t>Участие граждан старшего поколения в массовых </a:t>
          </a:r>
          <a:br>
            <a:rPr lang="ru-RU" sz="1600" b="0" i="0" kern="1200" dirty="0" smtClean="0">
              <a:solidFill>
                <a:srgbClr val="7030A0"/>
              </a:solidFill>
              <a:latin typeface="Arial Narrow" pitchFamily="34" charset="0"/>
            </a:rPr>
          </a:br>
          <a:r>
            <a:rPr lang="ru-RU" sz="1600" b="0" i="0" kern="1200" dirty="0" smtClean="0">
              <a:solidFill>
                <a:srgbClr val="7030A0"/>
              </a:solidFill>
              <a:latin typeface="Arial Narrow" pitchFamily="34" charset="0"/>
            </a:rPr>
            <a:t>физкультурных мероприятиях:</a:t>
          </a:r>
          <a:endParaRPr lang="ru-RU" sz="1600" b="0" i="0" kern="1200" dirty="0">
            <a:solidFill>
              <a:srgbClr val="7030A0"/>
            </a:solidFill>
            <a:latin typeface="Arial Narrow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Narrow" pitchFamily="34" charset="0"/>
            </a:rPr>
            <a:t>Всероссийская массовая лыжная гонка «Лыжня России»;</a:t>
          </a:r>
          <a:endParaRPr lang="ru-RU" sz="1600" kern="1200" dirty="0">
            <a:latin typeface="Arial Narrow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Narrow" pitchFamily="34" charset="0"/>
            </a:rPr>
            <a:t>Областной турнир «Ночная хоккейная лига»;</a:t>
          </a:r>
          <a:endParaRPr lang="ru-RU" sz="1600" kern="1200" dirty="0">
            <a:latin typeface="Arial Narrow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Narrow" pitchFamily="34" charset="0"/>
            </a:rPr>
            <a:t>Всероссийский день бега «Кросс Нации»;</a:t>
          </a:r>
          <a:endParaRPr lang="ru-RU" sz="1600" kern="1200" dirty="0">
            <a:latin typeface="Arial Narrow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Narrow" pitchFamily="34" charset="0"/>
            </a:rPr>
            <a:t>Первенство по шахматам среди ветеранов;</a:t>
          </a:r>
          <a:endParaRPr lang="ru-RU" sz="1600" kern="1200" dirty="0">
            <a:latin typeface="Arial Narrow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Narrow" pitchFamily="34" charset="0"/>
            </a:rPr>
            <a:t>Спартакиада пенсионеров России;</a:t>
          </a:r>
          <a:endParaRPr lang="ru-RU" sz="1600" kern="1200" dirty="0">
            <a:latin typeface="Arial Narrow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Narrow" pitchFamily="34" charset="0"/>
            </a:rPr>
            <a:t>Областной турнир по футболу среди лиц старшего возраста;</a:t>
          </a:r>
          <a:endParaRPr lang="ru-RU" sz="1600" kern="1200" dirty="0">
            <a:latin typeface="Arial Narrow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Narrow" pitchFamily="34" charset="0"/>
            </a:rPr>
            <a:t>Проект «Бегом по Владимирской Губернии»;</a:t>
          </a:r>
          <a:endParaRPr lang="ru-RU" sz="1600" kern="1200" dirty="0">
            <a:latin typeface="Arial Narrow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Arial Narrow" pitchFamily="34" charset="0"/>
            </a:rPr>
            <a:t>Первенство области по баскетболу среди команд ветеранов</a:t>
          </a:r>
          <a:endParaRPr lang="ru-RU" sz="1600" kern="1200" dirty="0">
            <a:latin typeface="Arial Narrow" pitchFamily="34" charset="0"/>
          </a:endParaRPr>
        </a:p>
      </dsp:txBody>
      <dsp:txXfrm rot="5400000">
        <a:off x="3435730" y="-1203484"/>
        <a:ext cx="2554686" cy="7841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1BCD07D-E992-4FE4-A865-EA3DD485EBED}" type="datetimeFigureOut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382B07-6C06-435D-925A-B2BF2627D3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FEBB5-7D22-4200-88DB-A0B16AF3CEAD}" type="datetime1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7CBF3-E665-41D4-BFC2-0550FA4F4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18120-3CBC-40D7-A1BF-4B29328D62F0}" type="datetime1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BB026-4476-4EEC-B86C-ECF4296EA9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C470-CFDC-413B-A0E1-C93522DF9429}" type="datetime1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8281C-397B-4178-A2ED-8B5B69474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E9E62-CF31-40A1-96BD-06BD90698D2D}" type="datetime1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D9B04-F0EA-409F-99CF-0C702B1953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B7E02-7ABE-4A2F-852E-0A2DF4F0A6C9}" type="datetime1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2CEA3-9D05-48DC-9144-6B602B890E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63220-F5AB-4F85-B4CA-8CA3A8A01FB1}" type="datetime1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6B285-82A8-46EC-B7AC-31648BAB2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D0BB3-D3A7-4D75-85F7-96DBA1845E11}" type="datetime1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91B06-EEAD-4771-8EC6-AB535E620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93324-EEB6-4534-BC51-71C7C19DAD24}" type="datetime1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0C560-DF16-49EE-8D7B-EC83F6C8E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F4543-840C-4648-8FF4-0C125F427DD9}" type="datetime1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EED9F-1A2D-42BA-99CD-E7BB7C4A2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9B789-F196-4C99-A60E-4147B3F818A2}" type="datetime1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FB28B-FC2E-4379-BDE7-44B0D7E03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DAD4C-0131-4CA0-AE5B-F6D2AAEF17D5}" type="datetime1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5FE55-5C8B-4280-A698-4D72D42C8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8BF4D5-BA2C-43A6-B3A5-8200AF123030}" type="datetime1">
              <a:rPr lang="ru-RU"/>
              <a:pPr>
                <a:defRPr/>
              </a:pPr>
              <a:t>28.05.2019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41255-FC9C-41F2-9E4B-8C6D34E28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 txBox="1">
            <a:spLocks/>
          </p:cNvSpPr>
          <p:nvPr/>
        </p:nvSpPr>
        <p:spPr>
          <a:xfrm>
            <a:off x="899592" y="6381329"/>
            <a:ext cx="8172400" cy="461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1200" cap="none" spc="-3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ДЕПАРТАМЕНТ СОЦИАЛЬНОЙ ЗАЩИТЫ НАСЕЛЕНИЯ АДМИНИСТРАЦИИ ВЛАДИМИРСКОЙ ОБЛАСТИ</a:t>
            </a:r>
          </a:p>
        </p:txBody>
      </p:sp>
      <p:sp>
        <p:nvSpPr>
          <p:cNvPr id="18" name="Прямоугольник 17"/>
          <p:cNvSpPr/>
          <p:nvPr/>
        </p:nvSpPr>
        <p:spPr>
          <a:xfrm flipV="1">
            <a:off x="0" y="0"/>
            <a:ext cx="9144000" cy="908720"/>
          </a:xfrm>
          <a:prstGeom prst="rect">
            <a:avLst/>
          </a:prstGeom>
          <a:solidFill>
            <a:srgbClr val="006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Герб Владимирской области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576064" cy="57528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006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500" dirty="0" smtClean="0">
                <a:solidFill>
                  <a:schemeClr val="bg1"/>
                </a:solidFill>
              </a:rPr>
              <a:t>      ДЕПАРТАМЕНТ СОЦИАЛЬНОЙ ЗАЩИТЫ НАСЕЛЕНИЯ АДМИНИСТРАЦИИ ВЛАДИМИРСКОЙ ОБЛАСТИ</a:t>
            </a:r>
          </a:p>
        </p:txBody>
      </p:sp>
      <p:grpSp>
        <p:nvGrpSpPr>
          <p:cNvPr id="3" name="Группа 20"/>
          <p:cNvGrpSpPr/>
          <p:nvPr/>
        </p:nvGrpSpPr>
        <p:grpSpPr>
          <a:xfrm>
            <a:off x="179512" y="6120680"/>
            <a:ext cx="400674" cy="620688"/>
            <a:chOff x="179512" y="6120680"/>
            <a:chExt cx="400674" cy="620688"/>
          </a:xfrm>
        </p:grpSpPr>
        <p:pic>
          <p:nvPicPr>
            <p:cNvPr id="19" name="Рисунок 18" descr="Брендирование В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9512" y="6120680"/>
              <a:ext cx="379473" cy="620688"/>
            </a:xfrm>
            <a:prstGeom prst="rect">
              <a:avLst/>
            </a:prstGeom>
          </p:spPr>
        </p:pic>
        <p:sp>
          <p:nvSpPr>
            <p:cNvPr id="20" name="Прямоугольник 19"/>
            <p:cNvSpPr/>
            <p:nvPr/>
          </p:nvSpPr>
          <p:spPr>
            <a:xfrm>
              <a:off x="220146" y="6408712"/>
              <a:ext cx="360040" cy="3326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/>
              <a:r>
                <a:rPr lang="ru-RU" sz="400" dirty="0" smtClean="0">
                  <a:solidFill>
                    <a:srgbClr val="0062AC"/>
                  </a:solidFill>
                  <a:latin typeface="Arial" pitchFamily="34" charset="0"/>
                  <a:cs typeface="Arial" pitchFamily="34" charset="0"/>
                </a:rPr>
                <a:t>социальная</a:t>
              </a:r>
            </a:p>
            <a:p>
              <a:pPr lvl="0"/>
              <a:r>
                <a:rPr lang="ru-RU" sz="400" dirty="0" smtClean="0">
                  <a:solidFill>
                    <a:srgbClr val="0062AC"/>
                  </a:solidFill>
                  <a:latin typeface="Arial" pitchFamily="34" charset="0"/>
                  <a:cs typeface="Arial" pitchFamily="34" charset="0"/>
                </a:rPr>
                <a:t>защита </a:t>
              </a:r>
            </a:p>
          </p:txBody>
        </p:sp>
      </p:grpSp>
      <p:pic>
        <p:nvPicPr>
          <p:cNvPr id="12" name="Picture 2" descr="F:\Общая\Обмен\Голубева\!!!СПОРТ-презентация\logo1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2060848"/>
            <a:ext cx="3671887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3779912" y="1700808"/>
            <a:ext cx="50943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953735"/>
                </a:solidFill>
                <a:cs typeface="Times New Roman" pitchFamily="18" charset="0"/>
              </a:rPr>
              <a:t>ПАСПОРТ </a:t>
            </a:r>
            <a:br>
              <a:rPr lang="ru-RU" sz="3600" dirty="0" smtClean="0">
                <a:solidFill>
                  <a:srgbClr val="953735"/>
                </a:solidFill>
                <a:cs typeface="Times New Roman" pitchFamily="18" charset="0"/>
              </a:rPr>
            </a:br>
            <a:r>
              <a:rPr lang="ru-RU" sz="3600" dirty="0" smtClean="0">
                <a:solidFill>
                  <a:srgbClr val="953735"/>
                </a:solidFill>
                <a:cs typeface="Times New Roman" pitchFamily="18" charset="0"/>
              </a:rPr>
              <a:t>социального проекта</a:t>
            </a:r>
            <a:r>
              <a:rPr lang="ru-RU" dirty="0" smtClean="0">
                <a:solidFill>
                  <a:srgbClr val="953735"/>
                </a:solidFill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953735"/>
                </a:solidFill>
                <a:cs typeface="Times New Roman" pitchFamily="18" charset="0"/>
              </a:rPr>
            </a:br>
            <a:r>
              <a:rPr lang="ru-RU" sz="4800" b="1" dirty="0" smtClean="0">
                <a:solidFill>
                  <a:srgbClr val="953735"/>
                </a:solidFill>
                <a:cs typeface="Times New Roman" pitchFamily="18" charset="0"/>
              </a:rPr>
              <a:t>«СПОРТИВНОЕ ДОЛГОЛЕТИЕ»</a:t>
            </a:r>
            <a:r>
              <a:rPr lang="ru-RU" sz="2800" b="1" dirty="0" smtClean="0">
                <a:solidFill>
                  <a:srgbClr val="953735"/>
                </a:solidFill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953735"/>
                </a:solidFill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953735"/>
                </a:solidFill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953735"/>
                </a:solidFill>
                <a:cs typeface="Times New Roman" pitchFamily="18" charset="0"/>
              </a:rPr>
            </a:br>
            <a:r>
              <a:rPr lang="ru-RU" sz="2800" dirty="0" smtClean="0">
                <a:solidFill>
                  <a:srgbClr val="953735"/>
                </a:solidFill>
                <a:cs typeface="Times New Roman" pitchFamily="18" charset="0"/>
              </a:rPr>
              <a:t>на 2019 - 2020 годы</a:t>
            </a:r>
            <a:endParaRPr lang="ru-RU" dirty="0">
              <a:solidFill>
                <a:srgbClr val="95373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Номер слайда 7"/>
          <p:cNvSpPr>
            <a:spLocks noGrp="1"/>
          </p:cNvSpPr>
          <p:nvPr>
            <p:ph type="sldNum" sz="quarter" idx="12"/>
          </p:nvPr>
        </p:nvSpPr>
        <p:spPr bwMode="auto">
          <a:xfrm>
            <a:off x="8675688" y="6381750"/>
            <a:ext cx="468312" cy="47625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CC27C640-C01E-4762-8969-E78ABA4F991A}" type="slidenum">
              <a:rPr lang="ru-RU" sz="1800">
                <a:solidFill>
                  <a:schemeClr val="bg1"/>
                </a:solidFill>
                <a:cs typeface="Arial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8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0825" y="3212976"/>
            <a:ext cx="2089150" cy="461963"/>
          </a:xfrm>
          <a:prstGeom prst="rect">
            <a:avLst/>
          </a:prstGeom>
          <a:solidFill>
            <a:srgbClr val="0062AC"/>
          </a:solidFill>
          <a:ln w="19050">
            <a:solidFill>
              <a:srgbClr val="0062AC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+mj-lt"/>
                <a:cs typeface="+mn-cs"/>
              </a:rPr>
              <a:t>Цель проекта:	</a:t>
            </a:r>
          </a:p>
        </p:txBody>
      </p:sp>
      <p:sp>
        <p:nvSpPr>
          <p:cNvPr id="15366" name="Прямоугольник 12"/>
          <p:cNvSpPr>
            <a:spLocks noChangeArrowheads="1"/>
          </p:cNvSpPr>
          <p:nvPr/>
        </p:nvSpPr>
        <p:spPr bwMode="auto">
          <a:xfrm>
            <a:off x="250825" y="3645024"/>
            <a:ext cx="55451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dirty="0">
                <a:solidFill>
                  <a:srgbClr val="953735"/>
                </a:solidFill>
                <a:latin typeface="Arial Narrow" pitchFamily="34" charset="0"/>
              </a:rPr>
              <a:t>Формирование здорового образа жизни граждан старшего поколения и увеличение периода активного долголетия  </a:t>
            </a:r>
          </a:p>
        </p:txBody>
      </p:sp>
      <p:sp>
        <p:nvSpPr>
          <p:cNvPr id="15367" name="Прямоугольник 14"/>
          <p:cNvSpPr>
            <a:spLocks noChangeArrowheads="1"/>
          </p:cNvSpPr>
          <p:nvPr/>
        </p:nvSpPr>
        <p:spPr bwMode="auto">
          <a:xfrm>
            <a:off x="179388" y="4725144"/>
            <a:ext cx="5688012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 algn="just">
              <a:buClr>
                <a:srgbClr val="0062AC"/>
              </a:buClr>
              <a:buFont typeface="Wingdings" pitchFamily="2" charset="2"/>
              <a:buChar char="ü"/>
            </a:pPr>
            <a:r>
              <a:rPr lang="ru-RU" b="1" dirty="0">
                <a:solidFill>
                  <a:srgbClr val="953735"/>
                </a:solidFill>
                <a:latin typeface="Arial Narrow" pitchFamily="34" charset="0"/>
              </a:rPr>
              <a:t>Привлечение</a:t>
            </a:r>
            <a:r>
              <a:rPr lang="ru-RU" dirty="0">
                <a:solidFill>
                  <a:srgbClr val="953735"/>
                </a:solidFill>
                <a:latin typeface="Arial Narrow" pitchFamily="34" charset="0"/>
              </a:rPr>
              <a:t> людей старшего поколения к занятиям физической культурой и спортом;</a:t>
            </a:r>
          </a:p>
          <a:p>
            <a:pPr marL="180975" indent="-180975" algn="just">
              <a:buClr>
                <a:srgbClr val="0062AC"/>
              </a:buClr>
              <a:buFont typeface="Wingdings" pitchFamily="2" charset="2"/>
              <a:buChar char="ü"/>
            </a:pPr>
            <a:r>
              <a:rPr lang="ru-RU" dirty="0">
                <a:solidFill>
                  <a:srgbClr val="953735"/>
                </a:solidFill>
                <a:latin typeface="Arial Narrow" pitchFamily="34" charset="0"/>
              </a:rPr>
              <a:t> </a:t>
            </a:r>
            <a:r>
              <a:rPr lang="ru-RU" b="1" dirty="0">
                <a:solidFill>
                  <a:srgbClr val="953735"/>
                </a:solidFill>
                <a:latin typeface="Arial Narrow" pitchFamily="34" charset="0"/>
              </a:rPr>
              <a:t>Популяризация и развитие</a:t>
            </a:r>
            <a:r>
              <a:rPr lang="ru-RU" dirty="0">
                <a:solidFill>
                  <a:srgbClr val="953735"/>
                </a:solidFill>
                <a:latin typeface="Arial Narrow" pitchFamily="34" charset="0"/>
              </a:rPr>
              <a:t> наиболее доступных видов физической культуры  среди людей старшего поколения во Владимирской области;</a:t>
            </a:r>
          </a:p>
          <a:p>
            <a:pPr marL="180975" indent="-180975" algn="just">
              <a:buClr>
                <a:srgbClr val="0062AC"/>
              </a:buClr>
              <a:buFont typeface="Wingdings" pitchFamily="2" charset="2"/>
              <a:buChar char="ü"/>
            </a:pPr>
            <a:r>
              <a:rPr lang="ru-RU" dirty="0">
                <a:solidFill>
                  <a:srgbClr val="953735"/>
                </a:solidFill>
                <a:latin typeface="Arial Narrow" pitchFamily="34" charset="0"/>
              </a:rPr>
              <a:t>Пропаганда </a:t>
            </a:r>
            <a:r>
              <a:rPr lang="ru-RU" b="1" dirty="0">
                <a:solidFill>
                  <a:srgbClr val="953735"/>
                </a:solidFill>
                <a:latin typeface="Arial Narrow" pitchFamily="34" charset="0"/>
              </a:rPr>
              <a:t>здорового образа жизни</a:t>
            </a:r>
            <a:r>
              <a:rPr lang="ru-RU" dirty="0">
                <a:solidFill>
                  <a:srgbClr val="953735"/>
                </a:solidFill>
                <a:latin typeface="Arial Narrow" pitchFamily="34" charset="0"/>
              </a:rPr>
              <a:t> граждан старшего поколения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50825" y="2564904"/>
            <a:ext cx="2592388" cy="461962"/>
          </a:xfrm>
          <a:prstGeom prst="rect">
            <a:avLst/>
          </a:prstGeom>
          <a:solidFill>
            <a:srgbClr val="0062AC"/>
          </a:solidFill>
          <a:ln w="19050">
            <a:solidFill>
              <a:srgbClr val="0062AC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+mj-lt"/>
                <a:cs typeface="+mn-cs"/>
              </a:rPr>
              <a:t>Срок реализации: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987675" y="2564904"/>
            <a:ext cx="2736850" cy="43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+mn-cs"/>
              </a:rPr>
              <a:t>01.01.2019 –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  <a:cs typeface="+mn-cs"/>
              </a:rPr>
              <a:t>31.12.2020</a:t>
            </a:r>
            <a:endParaRPr lang="ru-RU" sz="2200" b="1" dirty="0">
              <a:solidFill>
                <a:schemeClr val="accent2">
                  <a:lumMod val="75000"/>
                </a:schemeClr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156325" y="4613275"/>
            <a:ext cx="2592388" cy="461963"/>
          </a:xfrm>
          <a:prstGeom prst="rect">
            <a:avLst/>
          </a:prstGeom>
          <a:solidFill>
            <a:srgbClr val="0062AC"/>
          </a:solidFill>
          <a:ln w="19050">
            <a:solidFill>
              <a:srgbClr val="0062AC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solidFill>
                  <a:schemeClr val="bg1"/>
                </a:solidFill>
                <a:latin typeface="+mj-lt"/>
              </a:rPr>
              <a:t>Участники:</a:t>
            </a:r>
          </a:p>
        </p:txBody>
      </p:sp>
      <p:sp>
        <p:nvSpPr>
          <p:cNvPr id="15371" name="Прямоугольник 24"/>
          <p:cNvSpPr>
            <a:spLocks noChangeArrowheads="1"/>
          </p:cNvSpPr>
          <p:nvPr/>
        </p:nvSpPr>
        <p:spPr bwMode="auto">
          <a:xfrm>
            <a:off x="6084888" y="5157788"/>
            <a:ext cx="266382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 algn="just">
              <a:buClr>
                <a:srgbClr val="0062AC"/>
              </a:buClr>
              <a:buFont typeface="Wingdings" pitchFamily="2" charset="2"/>
              <a:buChar char="ü"/>
            </a:pPr>
            <a:r>
              <a:rPr lang="ru-RU" sz="1500">
                <a:solidFill>
                  <a:srgbClr val="953735"/>
                </a:solidFill>
                <a:latin typeface="Arial Narrow" pitchFamily="34" charset="0"/>
              </a:rPr>
              <a:t>Департамент социальной защиты населения;</a:t>
            </a:r>
          </a:p>
          <a:p>
            <a:pPr marL="180975" indent="-180975" algn="just">
              <a:buClr>
                <a:srgbClr val="0062AC"/>
              </a:buClr>
              <a:buFont typeface="Wingdings" pitchFamily="2" charset="2"/>
              <a:buChar char="ü"/>
            </a:pPr>
            <a:r>
              <a:rPr lang="ru-RU" sz="1500">
                <a:solidFill>
                  <a:srgbClr val="953735"/>
                </a:solidFill>
                <a:latin typeface="Arial Narrow" pitchFamily="34" charset="0"/>
              </a:rPr>
              <a:t>Департамент по физической культуре и спорту;</a:t>
            </a:r>
          </a:p>
          <a:p>
            <a:pPr marL="180975" indent="-180975" algn="just">
              <a:buClr>
                <a:srgbClr val="0062AC"/>
              </a:buClr>
              <a:buFont typeface="Wingdings" pitchFamily="2" charset="2"/>
              <a:buChar char="ü"/>
            </a:pPr>
            <a:r>
              <a:rPr lang="ru-RU" sz="1500">
                <a:solidFill>
                  <a:srgbClr val="953735"/>
                </a:solidFill>
                <a:latin typeface="Arial Narrow" pitchFamily="34" charset="0"/>
              </a:rPr>
              <a:t>Органы местного самоуправления</a:t>
            </a:r>
          </a:p>
        </p:txBody>
      </p:sp>
      <p:sp>
        <p:nvSpPr>
          <p:cNvPr id="15372" name="TextBox 25"/>
          <p:cNvSpPr txBox="1">
            <a:spLocks noChangeArrowheads="1"/>
          </p:cNvSpPr>
          <p:nvPr/>
        </p:nvSpPr>
        <p:spPr bwMode="auto">
          <a:xfrm>
            <a:off x="3635896" y="188640"/>
            <a:ext cx="53292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«УТВЕРЖДАЮ»</a:t>
            </a:r>
            <a:r>
              <a:rPr lang="en-US" sz="1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r"/>
            <a:r>
              <a:rPr lang="ru-RU" sz="12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Врио</a:t>
            </a:r>
            <a:r>
              <a:rPr lang="ru-RU" sz="1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первого заместителя Губернатора </a:t>
            </a:r>
            <a:r>
              <a:rPr lang="ru-RU" sz="1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Владимирской области  </a:t>
            </a:r>
            <a:endParaRPr lang="ru-RU" sz="12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ru-RU" sz="1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__</a:t>
            </a:r>
            <a:r>
              <a:rPr lang="en-US" sz="1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____ </a:t>
            </a:r>
            <a:r>
              <a:rPr lang="ru-RU" sz="12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М.А. </a:t>
            </a:r>
            <a:r>
              <a:rPr lang="ru-RU" sz="12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Чекунова</a:t>
            </a:r>
            <a:r>
              <a:rPr lang="en-US" sz="1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2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2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« _____» ____________ 2019 г.  </a:t>
            </a:r>
          </a:p>
        </p:txBody>
      </p:sp>
      <p:pic>
        <p:nvPicPr>
          <p:cNvPr id="15373" name="Picture 2" descr="F:\Общая\Обмен\Голубева\!!!СПОРТ-презентация\logo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989138"/>
            <a:ext cx="2655888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Прямоугольник 15"/>
          <p:cNvSpPr/>
          <p:nvPr/>
        </p:nvSpPr>
        <p:spPr>
          <a:xfrm>
            <a:off x="250825" y="4293096"/>
            <a:ext cx="2376488" cy="461963"/>
          </a:xfrm>
          <a:prstGeom prst="rect">
            <a:avLst/>
          </a:prstGeom>
          <a:solidFill>
            <a:srgbClr val="0062AC"/>
          </a:solidFill>
          <a:ln w="19050">
            <a:solidFill>
              <a:srgbClr val="0062AC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+mj-lt"/>
                <a:cs typeface="+mn-cs"/>
              </a:rPr>
              <a:t>Задачи проекта: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7504" y="1484784"/>
            <a:ext cx="806489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953735"/>
                </a:solidFill>
                <a:cs typeface="Times New Roman" pitchFamily="18" charset="0"/>
              </a:rPr>
              <a:t>Социальный проект</a:t>
            </a:r>
            <a:r>
              <a:rPr lang="ru-RU" sz="3200" dirty="0" smtClean="0">
                <a:solidFill>
                  <a:srgbClr val="953735"/>
                </a:solidFill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953735"/>
                </a:solidFill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953735"/>
                </a:solidFill>
                <a:cs typeface="Times New Roman" pitchFamily="18" charset="0"/>
              </a:rPr>
              <a:t>«СПОРТИВНОЕ ДОЛГОЛЕТИЕ»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006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Arial" charset="0"/>
              </a:rPr>
              <a:t>СОЦИАЛЬНЫЙ ПРОЕКТ «СПОРТИВНОЕ ДОЛГОЛЕТИЕ»</a:t>
            </a:r>
          </a:p>
        </p:txBody>
      </p:sp>
      <p:pic>
        <p:nvPicPr>
          <p:cNvPr id="16386" name="Рисунок 16" descr="Брендирование В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775" y="6121400"/>
            <a:ext cx="37941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Заголовок 1"/>
          <p:cNvSpPr>
            <a:spLocks noGrp="1"/>
          </p:cNvSpPr>
          <p:nvPr>
            <p:ph type="ctrTitle"/>
          </p:nvPr>
        </p:nvSpPr>
        <p:spPr>
          <a:xfrm>
            <a:off x="971550" y="44450"/>
            <a:ext cx="7993063" cy="720725"/>
          </a:xfrm>
        </p:spPr>
        <p:txBody>
          <a:bodyPr/>
          <a:lstStyle/>
          <a:p>
            <a:pPr algn="l" eaLnBrk="1" hangingPunct="1">
              <a:lnSpc>
                <a:spcPts val="2800"/>
              </a:lnSpc>
            </a:pPr>
            <a:r>
              <a:rPr lang="ru-RU" sz="2600" smtClean="0">
                <a:solidFill>
                  <a:schemeClr val="bg1"/>
                </a:solidFill>
              </a:rPr>
              <a:t>СОЦИАЛЬНЫЙ ПРОЕКТ </a:t>
            </a:r>
            <a:br>
              <a:rPr lang="ru-RU" sz="2600" smtClean="0">
                <a:solidFill>
                  <a:schemeClr val="bg1"/>
                </a:solidFill>
              </a:rPr>
            </a:br>
            <a:r>
              <a:rPr lang="ru-RU" sz="2600" smtClean="0">
                <a:solidFill>
                  <a:schemeClr val="bg1"/>
                </a:solidFill>
              </a:rPr>
              <a:t>«МНОГОДЕТНАЯ СЕМЬЯ — ЗАБОТА ОБЩАЯ»</a:t>
            </a:r>
          </a:p>
        </p:txBody>
      </p:sp>
      <p:sp>
        <p:nvSpPr>
          <p:cNvPr id="17412" name="Номер слайда 7"/>
          <p:cNvSpPr>
            <a:spLocks noGrp="1"/>
          </p:cNvSpPr>
          <p:nvPr>
            <p:ph type="sldNum" sz="quarter" idx="12"/>
          </p:nvPr>
        </p:nvSpPr>
        <p:spPr bwMode="auto">
          <a:xfrm>
            <a:off x="8675688" y="6381750"/>
            <a:ext cx="468312" cy="47625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D01C28D9-D1F0-4059-B622-E052C3870041}" type="slidenum">
              <a:rPr lang="ru-RU" sz="1800">
                <a:solidFill>
                  <a:schemeClr val="bg1"/>
                </a:solidFill>
                <a:cs typeface="Arial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z="18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6389" name="Прямоугольник 8"/>
          <p:cNvSpPr>
            <a:spLocks noChangeArrowheads="1"/>
          </p:cNvSpPr>
          <p:nvPr/>
        </p:nvSpPr>
        <p:spPr bwMode="auto">
          <a:xfrm>
            <a:off x="0" y="333375"/>
            <a:ext cx="89646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62AC"/>
                </a:solidFill>
                <a:latin typeface="Calibri" pitchFamily="34" charset="0"/>
              </a:rPr>
              <a:t>СОЦИАЛЬНАЯ ПОЛИТИКА В ОТНОШЕНИИ ГРАЖДАН </a:t>
            </a:r>
            <a:r>
              <a:rPr lang="ru-RU" sz="2400" b="1" dirty="0" smtClean="0">
                <a:solidFill>
                  <a:srgbClr val="0062AC"/>
                </a:solidFill>
                <a:latin typeface="Calibri" pitchFamily="34" charset="0"/>
              </a:rPr>
              <a:t/>
            </a:r>
            <a:br>
              <a:rPr lang="ru-RU" sz="2400" b="1" dirty="0" smtClean="0">
                <a:solidFill>
                  <a:srgbClr val="0062AC"/>
                </a:solidFill>
                <a:latin typeface="Calibri" pitchFamily="34" charset="0"/>
              </a:rPr>
            </a:br>
            <a:r>
              <a:rPr lang="ru-RU" sz="2400" b="1" dirty="0" smtClean="0">
                <a:solidFill>
                  <a:srgbClr val="0062AC"/>
                </a:solidFill>
                <a:latin typeface="Calibri" pitchFamily="34" charset="0"/>
              </a:rPr>
              <a:t>СТАРШЕГО ПОКОЛЕНИЯ</a:t>
            </a:r>
            <a:endParaRPr lang="ru-RU" sz="2400" b="1" dirty="0">
              <a:solidFill>
                <a:srgbClr val="0062AC"/>
              </a:solidFill>
              <a:latin typeface="Calibri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0825" y="1196975"/>
            <a:ext cx="8497888" cy="431800"/>
          </a:xfrm>
          <a:prstGeom prst="rect">
            <a:avLst/>
          </a:prstGeom>
          <a:solidFill>
            <a:srgbClr val="0062AC"/>
          </a:solidFill>
          <a:ln w="19050">
            <a:solidFill>
              <a:srgbClr val="0062AC"/>
            </a:solidFill>
          </a:ln>
        </p:spPr>
        <p:txBody>
          <a:bodyPr>
            <a:spAutoFit/>
          </a:bodyPr>
          <a:lstStyle/>
          <a:p>
            <a:r>
              <a:rPr lang="ru-RU" sz="2100">
                <a:solidFill>
                  <a:schemeClr val="bg1"/>
                </a:solidFill>
              </a:rPr>
              <a:t>С</a:t>
            </a:r>
            <a:r>
              <a:rPr lang="ru-RU" sz="2100">
                <a:solidFill>
                  <a:schemeClr val="bg1"/>
                </a:solidFill>
                <a:latin typeface="Calibri" pitchFamily="34" charset="0"/>
              </a:rPr>
              <a:t>оциальная значимость проекта:</a:t>
            </a:r>
          </a:p>
        </p:txBody>
      </p:sp>
      <p:sp>
        <p:nvSpPr>
          <p:cNvPr id="16391" name="Прямоугольник 11"/>
          <p:cNvSpPr>
            <a:spLocks noChangeArrowheads="1"/>
          </p:cNvSpPr>
          <p:nvPr/>
        </p:nvSpPr>
        <p:spPr bwMode="auto">
          <a:xfrm>
            <a:off x="1116013" y="1916113"/>
            <a:ext cx="7632700" cy="45243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dirty="0">
                <a:solidFill>
                  <a:srgbClr val="0062AC"/>
                </a:solidFill>
                <a:latin typeface="Arial Narrow" pitchFamily="34" charset="0"/>
              </a:rPr>
              <a:t>     </a:t>
            </a:r>
            <a:r>
              <a:rPr lang="ru-RU" dirty="0" smtClean="0">
                <a:solidFill>
                  <a:srgbClr val="0062AC"/>
                </a:solidFill>
                <a:latin typeface="Arial Narrow" pitchFamily="34" charset="0"/>
              </a:rPr>
              <a:t>В </a:t>
            </a:r>
            <a:r>
              <a:rPr lang="ru-RU" dirty="0">
                <a:solidFill>
                  <a:srgbClr val="0062AC"/>
                </a:solidFill>
                <a:latin typeface="Arial Narrow" pitchFamily="34" charset="0"/>
              </a:rPr>
              <a:t>области проживают 405,0 тыс. граждан пенсионного возраста.</a:t>
            </a:r>
          </a:p>
          <a:p>
            <a:pPr algn="just"/>
            <a:r>
              <a:rPr lang="ru-RU" dirty="0">
                <a:solidFill>
                  <a:srgbClr val="0070C0"/>
                </a:solidFill>
                <a:latin typeface="Arial Narrow" pitchFamily="34" charset="0"/>
              </a:rPr>
              <a:t>     По прогнозным данным к 2024 году численность населения старше трудоспособного возраста составит 419,988 тыс. человек (31,3% населения региона). </a:t>
            </a:r>
          </a:p>
          <a:p>
            <a:endParaRPr lang="ru-RU" dirty="0">
              <a:latin typeface="Arial Narrow" pitchFamily="34" charset="0"/>
            </a:endParaRPr>
          </a:p>
          <a:p>
            <a:r>
              <a:rPr lang="ru-RU" dirty="0">
                <a:latin typeface="Arial Narrow" pitchFamily="34" charset="0"/>
              </a:rPr>
              <a:t>     Занятия физической культурой и спортом – один из важнейших щитов здоровья в пожилом возрасте. </a:t>
            </a:r>
          </a:p>
          <a:p>
            <a:endParaRPr lang="ru-RU" dirty="0">
              <a:latin typeface="Arial Narrow" pitchFamily="34" charset="0"/>
            </a:endParaRPr>
          </a:p>
          <a:p>
            <a:r>
              <a:rPr lang="ru-RU" dirty="0">
                <a:solidFill>
                  <a:srgbClr val="0062AC"/>
                </a:solidFill>
                <a:latin typeface="Arial Narrow" pitchFamily="34" charset="0"/>
              </a:rPr>
              <a:t>     В области 21983 представителя старшего поколения регулярно занимаются физической культурой и спортом, в т.ч. старше 80 лет – 306 чел. Ежегодно их число растет.</a:t>
            </a:r>
          </a:p>
          <a:p>
            <a:endParaRPr lang="ru-RU" dirty="0">
              <a:latin typeface="Arial Narrow" pitchFamily="34" charset="0"/>
            </a:endParaRPr>
          </a:p>
          <a:p>
            <a:r>
              <a:rPr lang="ru-RU" dirty="0">
                <a:latin typeface="Arial Narrow" pitchFamily="34" charset="0"/>
              </a:rPr>
              <a:t>     Реализация проекта будет способствовать увеличению продолжительности здоровой жизни до 67 лет,  ожидаемой продолжительности жизни к 2024 году до 78 лет.</a:t>
            </a:r>
          </a:p>
          <a:p>
            <a:r>
              <a:rPr lang="ru-RU" dirty="0"/>
              <a:t> </a:t>
            </a:r>
          </a:p>
        </p:txBody>
      </p:sp>
      <p:pic>
        <p:nvPicPr>
          <p:cNvPr id="16392" name="Picture 2" descr="https://g.foolcdn.com/editorial/images/171182/cheap-43900_128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133600"/>
            <a:ext cx="720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 descr="http://cdn.onlinewebfonts.com/svg/img_520046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3212976"/>
            <a:ext cx="686252" cy="687653"/>
          </a:xfrm>
          <a:prstGeom prst="rect">
            <a:avLst/>
          </a:prstGeom>
          <a:noFill/>
        </p:spPr>
      </p:pic>
      <p:pic>
        <p:nvPicPr>
          <p:cNvPr id="16394" name="Picture 6" descr="http://happyplanetindex.org/assets/img/big_icon_lif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5229225"/>
            <a:ext cx="755650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 descr="http://cdn.onlinewebfonts.com/svg/img_87270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51520" y="4149080"/>
            <a:ext cx="686252" cy="6862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006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Arial" charset="0"/>
              </a:rPr>
              <a:t>СОЦИАЛЬНЫЙ ПРОЕКТ «СПОРТИВНОЕ ДОЛГОЛЕТИЕ»</a:t>
            </a:r>
          </a:p>
        </p:txBody>
      </p:sp>
      <p:pic>
        <p:nvPicPr>
          <p:cNvPr id="17410" name="Рисунок 16" descr="Брендирование В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775" y="6121400"/>
            <a:ext cx="37941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Заголовок 1"/>
          <p:cNvSpPr>
            <a:spLocks noGrp="1"/>
          </p:cNvSpPr>
          <p:nvPr>
            <p:ph type="ctrTitle"/>
          </p:nvPr>
        </p:nvSpPr>
        <p:spPr>
          <a:xfrm>
            <a:off x="971550" y="44450"/>
            <a:ext cx="7993063" cy="720725"/>
          </a:xfrm>
        </p:spPr>
        <p:txBody>
          <a:bodyPr/>
          <a:lstStyle/>
          <a:p>
            <a:pPr algn="l" eaLnBrk="1" hangingPunct="1">
              <a:lnSpc>
                <a:spcPts val="2800"/>
              </a:lnSpc>
            </a:pPr>
            <a:r>
              <a:rPr lang="ru-RU" sz="2600" smtClean="0">
                <a:solidFill>
                  <a:schemeClr val="bg1"/>
                </a:solidFill>
              </a:rPr>
              <a:t>СОЦИАЛЬНЫЙ ПРОЕКТ </a:t>
            </a:r>
            <a:br>
              <a:rPr lang="ru-RU" sz="2600" smtClean="0">
                <a:solidFill>
                  <a:schemeClr val="bg1"/>
                </a:solidFill>
              </a:rPr>
            </a:br>
            <a:r>
              <a:rPr lang="ru-RU" sz="2600" smtClean="0">
                <a:solidFill>
                  <a:schemeClr val="bg1"/>
                </a:solidFill>
              </a:rPr>
              <a:t>«МНОГОДЕТНАЯ СЕМЬЯ — ЗАБОТА ОБЩАЯ»</a:t>
            </a:r>
          </a:p>
        </p:txBody>
      </p:sp>
      <p:sp>
        <p:nvSpPr>
          <p:cNvPr id="18436" name="Номер слайда 7"/>
          <p:cNvSpPr>
            <a:spLocks noGrp="1"/>
          </p:cNvSpPr>
          <p:nvPr>
            <p:ph type="sldNum" sz="quarter" idx="12"/>
          </p:nvPr>
        </p:nvSpPr>
        <p:spPr bwMode="auto">
          <a:xfrm>
            <a:off x="8675688" y="6381750"/>
            <a:ext cx="468312" cy="47625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C443748C-EF13-400D-993E-56FA03ED898A}" type="slidenum">
              <a:rPr lang="ru-RU" sz="1800">
                <a:solidFill>
                  <a:schemeClr val="bg1"/>
                </a:solidFill>
                <a:cs typeface="Arial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z="18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7413" name="Прямоугольник 8"/>
          <p:cNvSpPr>
            <a:spLocks noChangeArrowheads="1"/>
          </p:cNvSpPr>
          <p:nvPr/>
        </p:nvSpPr>
        <p:spPr bwMode="auto">
          <a:xfrm>
            <a:off x="0" y="333375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62AC"/>
                </a:solidFill>
                <a:latin typeface="Calibri" pitchFamily="34" charset="0"/>
              </a:rPr>
              <a:t>СОЦИАЛЬНАЯ ПОЛИТИКА В ОТНОШЕНИИ ГРАЖДАН </a:t>
            </a:r>
            <a:r>
              <a:rPr lang="ru-RU" sz="2400" b="1" dirty="0" smtClean="0">
                <a:solidFill>
                  <a:srgbClr val="0062AC"/>
                </a:solidFill>
                <a:latin typeface="Calibri" pitchFamily="34" charset="0"/>
              </a:rPr>
              <a:t/>
            </a:r>
            <a:br>
              <a:rPr lang="ru-RU" sz="2400" b="1" dirty="0" smtClean="0">
                <a:solidFill>
                  <a:srgbClr val="0062AC"/>
                </a:solidFill>
                <a:latin typeface="Calibri" pitchFamily="34" charset="0"/>
              </a:rPr>
            </a:br>
            <a:r>
              <a:rPr lang="ru-RU" sz="2400" b="1" dirty="0" smtClean="0">
                <a:solidFill>
                  <a:srgbClr val="0062AC"/>
                </a:solidFill>
                <a:latin typeface="Calibri" pitchFamily="34" charset="0"/>
              </a:rPr>
              <a:t>СТАРШЕГО </a:t>
            </a:r>
            <a:r>
              <a:rPr lang="ru-RU" sz="2400" b="1" dirty="0">
                <a:solidFill>
                  <a:srgbClr val="0062AC"/>
                </a:solidFill>
                <a:latin typeface="Calibri" pitchFamily="34" charset="0"/>
              </a:rPr>
              <a:t>ПОКОЛЕНИЯ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0825" y="1341438"/>
            <a:ext cx="5257800" cy="1938337"/>
          </a:xfrm>
          <a:prstGeom prst="rect">
            <a:avLst/>
          </a:prstGeom>
          <a:solidFill>
            <a:srgbClr val="0062AC"/>
          </a:solidFill>
          <a:ln w="19050">
            <a:solidFill>
              <a:srgbClr val="0062AC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bg1"/>
                </a:solidFill>
                <a:latin typeface="+mj-lt"/>
              </a:rPr>
              <a:t>Во Владимирской области социальные услуги гражданам пожилого возраста оказывают 41 учреждение социального обслуживания:</a:t>
            </a:r>
          </a:p>
          <a:p>
            <a:pPr>
              <a:buFontTx/>
              <a:buChar char="-"/>
              <a:defRPr/>
            </a:pPr>
            <a:r>
              <a:rPr lang="ru-RU" sz="2000" dirty="0">
                <a:solidFill>
                  <a:schemeClr val="bg1"/>
                </a:solidFill>
                <a:latin typeface="+mj-lt"/>
              </a:rPr>
              <a:t>17 комплексных центров социального обслуживания населения;</a:t>
            </a:r>
          </a:p>
          <a:p>
            <a:pPr>
              <a:buFontTx/>
              <a:buChar char="-"/>
              <a:defRPr/>
            </a:pPr>
            <a:r>
              <a:rPr lang="ru-RU" sz="2000" dirty="0">
                <a:solidFill>
                  <a:schemeClr val="bg1"/>
                </a:solidFill>
                <a:latin typeface="+mj-lt"/>
              </a:rPr>
              <a:t> 24 стационарные организации</a:t>
            </a:r>
          </a:p>
        </p:txBody>
      </p:sp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323850" y="3392488"/>
            <a:ext cx="8208963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>
                <a:latin typeface="Arial Narrow" pitchFamily="34" charset="0"/>
              </a:rPr>
              <a:t>        В стационарных организациях социального обслуживания проживают около </a:t>
            </a:r>
            <a:r>
              <a:rPr lang="ru-RU" b="1">
                <a:latin typeface="Arial Narrow" pitchFamily="34" charset="0"/>
              </a:rPr>
              <a:t>4,0 тыс</a:t>
            </a:r>
            <a:r>
              <a:rPr lang="ru-RU">
                <a:latin typeface="Arial Narrow" pitchFamily="34" charset="0"/>
              </a:rPr>
              <a:t>. граждан пожилого возраста. Из них </a:t>
            </a:r>
            <a:r>
              <a:rPr lang="ru-RU" b="1">
                <a:latin typeface="Arial Narrow" pitchFamily="34" charset="0"/>
              </a:rPr>
              <a:t>более</a:t>
            </a:r>
            <a:r>
              <a:rPr lang="ru-RU">
                <a:latin typeface="Arial Narrow" pitchFamily="34" charset="0"/>
              </a:rPr>
              <a:t> </a:t>
            </a:r>
            <a:r>
              <a:rPr lang="ru-RU" b="1">
                <a:latin typeface="Arial Narrow" pitchFamily="34" charset="0"/>
              </a:rPr>
              <a:t>2,0 тыс. чел</a:t>
            </a:r>
            <a:r>
              <a:rPr lang="ru-RU">
                <a:latin typeface="Arial Narrow" pitchFamily="34" charset="0"/>
              </a:rPr>
              <a:t>. занимаются физической культурой. В учреждениях имеются оборудованные спортивные, тренажерные залы, уличные спортивные площадки,  инвентарь. Введены должности инструктора по адаптивной и физической культуре. </a:t>
            </a:r>
          </a:p>
          <a:p>
            <a:pPr algn="just"/>
            <a:r>
              <a:rPr lang="ru-RU">
                <a:latin typeface="Arial Narrow" pitchFamily="34" charset="0"/>
              </a:rPr>
              <a:t>       При комплексных центрах социального обслуживания населения работают спортивные клубы и секции.</a:t>
            </a:r>
          </a:p>
          <a:p>
            <a:pPr algn="just"/>
            <a:r>
              <a:rPr lang="ru-RU">
                <a:latin typeface="Arial Narrow" pitchFamily="34" charset="0"/>
              </a:rPr>
              <a:t>       Проводятся спортивно-массовые мероприятия.</a:t>
            </a:r>
          </a:p>
        </p:txBody>
      </p:sp>
      <p:pic>
        <p:nvPicPr>
          <p:cNvPr id="17416" name="Picture 1" descr="F:\Общая\Обмен\Голубева\!!!СПОРТ-презентация\IMG_4059.JPG"/>
          <p:cNvPicPr>
            <a:picLocks noChangeAspect="1" noChangeArrowheads="1"/>
          </p:cNvPicPr>
          <p:nvPr/>
        </p:nvPicPr>
        <p:blipFill>
          <a:blip r:embed="rId3" cstate="print"/>
          <a:srcRect l="16289" t="7317" r="841" b="10934"/>
          <a:stretch>
            <a:fillRect/>
          </a:stretch>
        </p:blipFill>
        <p:spPr bwMode="auto">
          <a:xfrm>
            <a:off x="5580063" y="1341438"/>
            <a:ext cx="29559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006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Arial" charset="0"/>
              </a:rPr>
              <a:t>СОЦИАЛЬНЫЙ ПРОЕКТ «СПОРТИВНОЕ ДОЛГОЛЕТИЕ»</a:t>
            </a:r>
          </a:p>
        </p:txBody>
      </p:sp>
      <p:pic>
        <p:nvPicPr>
          <p:cNvPr id="18434" name="Рисунок 16" descr="Брендирование В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775" y="6121400"/>
            <a:ext cx="37941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Заголовок 1"/>
          <p:cNvSpPr>
            <a:spLocks noGrp="1"/>
          </p:cNvSpPr>
          <p:nvPr>
            <p:ph type="ctrTitle"/>
          </p:nvPr>
        </p:nvSpPr>
        <p:spPr>
          <a:xfrm>
            <a:off x="971550" y="44450"/>
            <a:ext cx="7993063" cy="720725"/>
          </a:xfrm>
        </p:spPr>
        <p:txBody>
          <a:bodyPr/>
          <a:lstStyle/>
          <a:p>
            <a:pPr algn="l" eaLnBrk="1" hangingPunct="1">
              <a:lnSpc>
                <a:spcPts val="2800"/>
              </a:lnSpc>
            </a:pPr>
            <a:r>
              <a:rPr lang="ru-RU" sz="2600" smtClean="0">
                <a:solidFill>
                  <a:schemeClr val="bg1"/>
                </a:solidFill>
              </a:rPr>
              <a:t>СОЦИАЛЬНЫЙ ПРОЕКТ </a:t>
            </a:r>
            <a:br>
              <a:rPr lang="ru-RU" sz="2600" smtClean="0">
                <a:solidFill>
                  <a:schemeClr val="bg1"/>
                </a:solidFill>
              </a:rPr>
            </a:br>
            <a:r>
              <a:rPr lang="ru-RU" sz="2600" smtClean="0">
                <a:solidFill>
                  <a:schemeClr val="bg1"/>
                </a:solidFill>
              </a:rPr>
              <a:t>«МНОГОДЕТНАЯ СЕМЬЯ — ЗАБОТА ОБЩАЯ»</a:t>
            </a:r>
          </a:p>
        </p:txBody>
      </p:sp>
      <p:sp>
        <p:nvSpPr>
          <p:cNvPr id="19460" name="Номер слайда 7"/>
          <p:cNvSpPr>
            <a:spLocks noGrp="1"/>
          </p:cNvSpPr>
          <p:nvPr>
            <p:ph type="sldNum" sz="quarter" idx="12"/>
          </p:nvPr>
        </p:nvSpPr>
        <p:spPr bwMode="auto">
          <a:xfrm>
            <a:off x="8675688" y="6381750"/>
            <a:ext cx="468312" cy="47625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E3651988-6970-48FA-B585-C37A9BEE01E5}" type="slidenum">
              <a:rPr lang="ru-RU" sz="1800">
                <a:solidFill>
                  <a:schemeClr val="bg1"/>
                </a:solidFill>
                <a:cs typeface="Arial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z="18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8437" name="Прямоугольник 8"/>
          <p:cNvSpPr>
            <a:spLocks noChangeArrowheads="1"/>
          </p:cNvSpPr>
          <p:nvPr/>
        </p:nvSpPr>
        <p:spPr bwMode="auto">
          <a:xfrm>
            <a:off x="0" y="26035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62AC"/>
                </a:solidFill>
                <a:latin typeface="Calibri" pitchFamily="34" charset="0"/>
              </a:rPr>
              <a:t>СОЦИАЛЬНАЯ ПОЛИТИКА В ОТНОШЕНИИ ГРАЖДАН </a:t>
            </a:r>
            <a:r>
              <a:rPr lang="ru-RU" sz="2400" b="1" dirty="0" smtClean="0">
                <a:solidFill>
                  <a:srgbClr val="0062AC"/>
                </a:solidFill>
                <a:latin typeface="Calibri" pitchFamily="34" charset="0"/>
              </a:rPr>
              <a:t/>
            </a:r>
            <a:br>
              <a:rPr lang="ru-RU" sz="2400" b="1" dirty="0" smtClean="0">
                <a:solidFill>
                  <a:srgbClr val="0062AC"/>
                </a:solidFill>
                <a:latin typeface="Calibri" pitchFamily="34" charset="0"/>
              </a:rPr>
            </a:br>
            <a:r>
              <a:rPr lang="ru-RU" sz="2400" b="1" dirty="0" smtClean="0">
                <a:solidFill>
                  <a:srgbClr val="0062AC"/>
                </a:solidFill>
                <a:latin typeface="Calibri" pitchFamily="34" charset="0"/>
              </a:rPr>
              <a:t>СТАРШЕГО </a:t>
            </a:r>
            <a:r>
              <a:rPr lang="ru-RU" sz="2400" b="1" dirty="0">
                <a:solidFill>
                  <a:srgbClr val="0062AC"/>
                </a:solidFill>
                <a:latin typeface="Calibri" pitchFamily="34" charset="0"/>
              </a:rPr>
              <a:t>ПОКОЛЕНИЯ</a:t>
            </a:r>
            <a:endParaRPr lang="ru-RU" sz="2400" b="1" dirty="0">
              <a:solidFill>
                <a:srgbClr val="0062AC"/>
              </a:solidFill>
            </a:endParaRPr>
          </a:p>
          <a:p>
            <a:pPr algn="ctr"/>
            <a:r>
              <a:rPr lang="ru-RU" sz="2400" b="1" dirty="0">
                <a:solidFill>
                  <a:srgbClr val="0062AC"/>
                </a:solidFill>
                <a:latin typeface="+mn-lt"/>
              </a:rPr>
              <a:t>(Направления реализации проекта)</a:t>
            </a:r>
          </a:p>
        </p:txBody>
      </p:sp>
      <p:graphicFrame>
        <p:nvGraphicFramePr>
          <p:cNvPr id="14" name="Схема 13"/>
          <p:cNvGraphicFramePr/>
          <p:nvPr/>
        </p:nvGraphicFramePr>
        <p:xfrm>
          <a:off x="261045" y="1344643"/>
          <a:ext cx="8640960" cy="47660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580112" y="2132856"/>
          <a:ext cx="3335337" cy="975360"/>
        </p:xfrm>
        <a:graphic>
          <a:graphicData uri="http://schemas.openxmlformats.org/drawingml/2006/table">
            <a:tbl>
              <a:tblPr/>
              <a:tblGrid>
                <a:gridCol w="3335337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2019 год - 450 чел.; 2020 год – 600 чел.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2019 год – 300 чел.; 2020 год – 530 чел.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2019 год – 170 чел.; 2020 год – 200 чел.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не менее 250 чел. ежегодно</a:t>
                      </a:r>
                    </a:p>
                  </a:txBody>
                  <a:tcPr marL="114300" marR="1143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5508104" y="2204864"/>
            <a:ext cx="0" cy="864096"/>
          </a:xfrm>
          <a:prstGeom prst="line">
            <a:avLst/>
          </a:prstGeom>
          <a:ln w="28575">
            <a:solidFill>
              <a:srgbClr val="9537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5580063" y="3573016"/>
          <a:ext cx="2952750" cy="487680"/>
        </p:xfrm>
        <a:graphic>
          <a:graphicData uri="http://schemas.openxmlformats.org/drawingml/2006/table">
            <a:tbl>
              <a:tblPr/>
              <a:tblGrid>
                <a:gridCol w="295275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2019 год – около 10,0 тыс. чел.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2020 год – около 12,0 тыс. чел.</a:t>
                      </a:r>
                    </a:p>
                  </a:txBody>
                  <a:tcPr marL="114300" marR="1143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8" name="Прямая соединительная линия 17"/>
          <p:cNvCxnSpPr/>
          <p:nvPr/>
        </p:nvCxnSpPr>
        <p:spPr>
          <a:xfrm>
            <a:off x="5508104" y="3573016"/>
            <a:ext cx="0" cy="50482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5580112" y="4725144"/>
          <a:ext cx="3744416" cy="731520"/>
        </p:xfrm>
        <a:graphic>
          <a:graphicData uri="http://schemas.openxmlformats.org/drawingml/2006/table">
            <a:tbl>
              <a:tblPr/>
              <a:tblGrid>
                <a:gridCol w="3744416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2019 год – 110 чел. 2020 год – 150 чел.;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2019 год –10,2 тыс. чел; 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2020 год –12,0 тыс. чел.</a:t>
                      </a:r>
                    </a:p>
                  </a:txBody>
                  <a:tcPr marL="114300" marR="1143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9" name="Прямая соединительная линия 28"/>
          <p:cNvCxnSpPr/>
          <p:nvPr/>
        </p:nvCxnSpPr>
        <p:spPr>
          <a:xfrm>
            <a:off x="5508104" y="4725144"/>
            <a:ext cx="0" cy="79208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Группа 32"/>
          <p:cNvGrpSpPr/>
          <p:nvPr/>
        </p:nvGrpSpPr>
        <p:grpSpPr>
          <a:xfrm>
            <a:off x="349052" y="1736244"/>
            <a:ext cx="798990" cy="1141413"/>
            <a:chOff x="0" y="236398"/>
            <a:chExt cx="798990" cy="1141413"/>
          </a:xfrm>
          <a:solidFill>
            <a:srgbClr val="953735"/>
          </a:solidFill>
        </p:grpSpPr>
        <p:sp>
          <p:nvSpPr>
            <p:cNvPr id="34" name="Нашивка 33"/>
            <p:cNvSpPr/>
            <p:nvPr/>
          </p:nvSpPr>
          <p:spPr>
            <a:xfrm rot="5400000">
              <a:off x="-171212" y="407610"/>
              <a:ext cx="1141413" cy="798989"/>
            </a:xfrm>
            <a:prstGeom prst="chevron">
              <a:avLst/>
            </a:prstGeom>
            <a:grpFill/>
            <a:ln>
              <a:solidFill>
                <a:srgbClr val="953735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Нашивка 4"/>
            <p:cNvSpPr/>
            <p:nvPr/>
          </p:nvSpPr>
          <p:spPr>
            <a:xfrm>
              <a:off x="1" y="635893"/>
              <a:ext cx="798989" cy="342424"/>
            </a:xfrm>
            <a:prstGeom prst="rect">
              <a:avLst/>
            </a:prstGeom>
            <a:grpFill/>
            <a:ln>
              <a:solidFill>
                <a:srgbClr val="953735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970" tIns="13970" rIns="13970" bIns="1397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200" dirty="0"/>
                <a:t> </a:t>
              </a: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346388" y="4592568"/>
            <a:ext cx="798990" cy="1141413"/>
            <a:chOff x="0" y="236398"/>
            <a:chExt cx="798990" cy="1141413"/>
          </a:xfrm>
          <a:solidFill>
            <a:srgbClr val="00B050"/>
          </a:solidFill>
        </p:grpSpPr>
        <p:sp>
          <p:nvSpPr>
            <p:cNvPr id="37" name="Нашивка 36"/>
            <p:cNvSpPr/>
            <p:nvPr/>
          </p:nvSpPr>
          <p:spPr>
            <a:xfrm rot="5400000">
              <a:off x="-171212" y="407610"/>
              <a:ext cx="1141413" cy="798989"/>
            </a:xfrm>
            <a:prstGeom prst="chevron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Нашивка 4"/>
            <p:cNvSpPr/>
            <p:nvPr/>
          </p:nvSpPr>
          <p:spPr>
            <a:xfrm>
              <a:off x="1" y="635893"/>
              <a:ext cx="798989" cy="342424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970" tIns="13970" rIns="13970" bIns="1397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200" dirty="0"/>
                <a:t> </a:t>
              </a: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354008" y="3326904"/>
            <a:ext cx="798990" cy="1141413"/>
            <a:chOff x="0" y="236398"/>
            <a:chExt cx="798990" cy="1141413"/>
          </a:xfrm>
          <a:solidFill>
            <a:schemeClr val="accent6">
              <a:lumMod val="75000"/>
            </a:schemeClr>
          </a:solidFill>
        </p:grpSpPr>
        <p:sp>
          <p:nvSpPr>
            <p:cNvPr id="40" name="Нашивка 39"/>
            <p:cNvSpPr/>
            <p:nvPr/>
          </p:nvSpPr>
          <p:spPr>
            <a:xfrm rot="5400000">
              <a:off x="-171212" y="407610"/>
              <a:ext cx="1141413" cy="798989"/>
            </a:xfrm>
            <a:prstGeom prst="chevron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Нашивка 4"/>
            <p:cNvSpPr/>
            <p:nvPr/>
          </p:nvSpPr>
          <p:spPr>
            <a:xfrm>
              <a:off x="1" y="635893"/>
              <a:ext cx="798989" cy="342424"/>
            </a:xfrm>
            <a:prstGeom prst="rect">
              <a:avLst/>
            </a:prstGeom>
            <a:grpFill/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3970" tIns="13970" rIns="13970" bIns="1397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200" dirty="0"/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006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Arial" charset="0"/>
              </a:rPr>
              <a:t>СОЦИАЛЬНЫЙ ПРОЕКТ «СПОРТИВНОЕ ДОЛГОЛЕТИЕ»</a:t>
            </a:r>
          </a:p>
        </p:txBody>
      </p:sp>
      <p:pic>
        <p:nvPicPr>
          <p:cNvPr id="19458" name="Рисунок 16" descr="Брендирование В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775" y="6121400"/>
            <a:ext cx="37941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Заголовок 1"/>
          <p:cNvSpPr>
            <a:spLocks noGrp="1"/>
          </p:cNvSpPr>
          <p:nvPr>
            <p:ph type="ctrTitle"/>
          </p:nvPr>
        </p:nvSpPr>
        <p:spPr>
          <a:xfrm>
            <a:off x="971550" y="44450"/>
            <a:ext cx="7993063" cy="720725"/>
          </a:xfrm>
        </p:spPr>
        <p:txBody>
          <a:bodyPr/>
          <a:lstStyle/>
          <a:p>
            <a:pPr algn="l" eaLnBrk="1" hangingPunct="1">
              <a:lnSpc>
                <a:spcPts val="2800"/>
              </a:lnSpc>
            </a:pPr>
            <a:r>
              <a:rPr lang="ru-RU" sz="2600" smtClean="0">
                <a:solidFill>
                  <a:schemeClr val="bg1"/>
                </a:solidFill>
              </a:rPr>
              <a:t>СОЦИАЛЬНЫЙ ПРОЕКТ </a:t>
            </a:r>
            <a:br>
              <a:rPr lang="ru-RU" sz="2600" smtClean="0">
                <a:solidFill>
                  <a:schemeClr val="bg1"/>
                </a:solidFill>
              </a:rPr>
            </a:br>
            <a:r>
              <a:rPr lang="ru-RU" sz="2600" smtClean="0">
                <a:solidFill>
                  <a:schemeClr val="bg1"/>
                </a:solidFill>
              </a:rPr>
              <a:t>«МНОГОДЕТНАЯ СЕМЬЯ — ЗАБОТА ОБЩАЯ»</a:t>
            </a:r>
          </a:p>
        </p:txBody>
      </p:sp>
      <p:sp>
        <p:nvSpPr>
          <p:cNvPr id="19460" name="Номер слайда 7"/>
          <p:cNvSpPr>
            <a:spLocks noGrp="1"/>
          </p:cNvSpPr>
          <p:nvPr>
            <p:ph type="sldNum" sz="quarter" idx="12"/>
          </p:nvPr>
        </p:nvSpPr>
        <p:spPr bwMode="auto">
          <a:xfrm>
            <a:off x="8675688" y="6381750"/>
            <a:ext cx="468312" cy="47625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5BB2B50D-A9CC-4A38-BA55-F2F0845E9736}" type="slidenum">
              <a:rPr lang="ru-RU" sz="1800">
                <a:solidFill>
                  <a:schemeClr val="bg1"/>
                </a:solidFill>
                <a:cs typeface="Arial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z="18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9461" name="Прямоугольник 8"/>
          <p:cNvSpPr>
            <a:spLocks noChangeArrowheads="1"/>
          </p:cNvSpPr>
          <p:nvPr/>
        </p:nvSpPr>
        <p:spPr bwMode="auto">
          <a:xfrm>
            <a:off x="0" y="26035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62AC"/>
                </a:solidFill>
                <a:latin typeface="Calibri" pitchFamily="34" charset="0"/>
              </a:rPr>
              <a:t>СОЦИАЛЬНАЯ ПОЛИТИКА В ОТНОШЕНИИ ГРАЖДАН </a:t>
            </a:r>
            <a:r>
              <a:rPr lang="ru-RU" sz="2400" b="1" dirty="0" smtClean="0">
                <a:solidFill>
                  <a:srgbClr val="0062AC"/>
                </a:solidFill>
                <a:latin typeface="Calibri" pitchFamily="34" charset="0"/>
              </a:rPr>
              <a:t/>
            </a:r>
            <a:br>
              <a:rPr lang="ru-RU" sz="2400" b="1" dirty="0" smtClean="0">
                <a:solidFill>
                  <a:srgbClr val="0062AC"/>
                </a:solidFill>
                <a:latin typeface="Calibri" pitchFamily="34" charset="0"/>
              </a:rPr>
            </a:br>
            <a:r>
              <a:rPr lang="ru-RU" sz="2400" b="1" dirty="0" smtClean="0">
                <a:solidFill>
                  <a:srgbClr val="0062AC"/>
                </a:solidFill>
                <a:latin typeface="Calibri" pitchFamily="34" charset="0"/>
              </a:rPr>
              <a:t>СТАРШЕГО ПОКОЛЕНИЯ</a:t>
            </a:r>
          </a:p>
          <a:p>
            <a:pPr algn="ctr"/>
            <a:r>
              <a:rPr lang="ru-RU" sz="2400" b="1" dirty="0" smtClean="0">
                <a:solidFill>
                  <a:srgbClr val="0062AC"/>
                </a:solidFill>
              </a:rPr>
              <a:t>(Направления реализации проекта)</a:t>
            </a:r>
          </a:p>
          <a:p>
            <a:pPr algn="ctr"/>
            <a:endParaRPr lang="ru-RU" sz="2400" b="1" dirty="0">
              <a:solidFill>
                <a:srgbClr val="0062AC"/>
              </a:solidFill>
              <a:latin typeface="Calibri" pitchFamily="34" charset="0"/>
            </a:endParaRPr>
          </a:p>
        </p:txBody>
      </p:sp>
      <p:graphicFrame>
        <p:nvGraphicFramePr>
          <p:cNvPr id="14" name="Схема 13"/>
          <p:cNvGraphicFramePr/>
          <p:nvPr/>
        </p:nvGraphicFramePr>
        <p:xfrm>
          <a:off x="251520" y="1484784"/>
          <a:ext cx="864096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6588125" y="4725144"/>
            <a:ext cx="0" cy="4318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588224" y="3140968"/>
            <a:ext cx="0" cy="28733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804248" y="2924944"/>
          <a:ext cx="1800225" cy="243840"/>
        </p:xfrm>
        <a:graphic>
          <a:graphicData uri="http://schemas.openxmlformats.org/drawingml/2006/table">
            <a:tbl>
              <a:tblPr/>
              <a:tblGrid>
                <a:gridCol w="1800225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Не менее 300 чел.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14300" marR="11430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6732240" y="4797152"/>
          <a:ext cx="1800200" cy="315848"/>
        </p:xfrm>
        <a:graphic>
          <a:graphicData uri="http://schemas.openxmlformats.org/drawingml/2006/table">
            <a:tbl>
              <a:tblPr/>
              <a:tblGrid>
                <a:gridCol w="1800200"/>
              </a:tblGrid>
              <a:tr h="31584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itchFamily="34" charset="0"/>
                        </a:rPr>
                        <a:t>около 8,0 тыс. чел.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588224" y="1988840"/>
          <a:ext cx="2232248" cy="315848"/>
        </p:xfrm>
        <a:graphic>
          <a:graphicData uri="http://schemas.openxmlformats.org/drawingml/2006/table">
            <a:tbl>
              <a:tblPr/>
              <a:tblGrid>
                <a:gridCol w="2232248"/>
              </a:tblGrid>
              <a:tr h="31584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itchFamily="34" charset="0"/>
                        </a:rPr>
                        <a:t>  не менее 4,0 тыс. чел.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>
            <a:off x="6588224" y="1988840"/>
            <a:ext cx="0" cy="28778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68313" y="3357563"/>
            <a:ext cx="8280400" cy="3024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Ключевые </a:t>
            </a:r>
          </a:p>
          <a:p>
            <a: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результаты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68313" y="1557338"/>
            <a:ext cx="8280400" cy="1727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Механизмы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68313" y="188913"/>
            <a:ext cx="8280400" cy="12239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Целевой </a:t>
            </a:r>
          </a:p>
          <a:p>
            <a: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C00000"/>
                </a:solidFill>
              </a:rPr>
              <a:t>показатель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484438" y="333375"/>
            <a:ext cx="6119812" cy="93503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ru-RU" sz="1800" dirty="0">
                <a:solidFill>
                  <a:srgbClr val="FFFFFF"/>
                </a:solidFill>
                <a:latin typeface="Arial" charset="0"/>
                <a:cs typeface="Arial" charset="0"/>
              </a:rPr>
              <a:t>Увеличение численности граждан старшего поколения, </a:t>
            </a:r>
            <a:r>
              <a:rPr lang="ru-RU" sz="1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занимающихся </a:t>
            </a:r>
            <a:r>
              <a:rPr lang="ru-RU" sz="1800" dirty="0">
                <a:solidFill>
                  <a:srgbClr val="FFFFFF"/>
                </a:solidFill>
                <a:latin typeface="Arial" charset="0"/>
                <a:cs typeface="Arial" charset="0"/>
              </a:rPr>
              <a:t>физической культурой и спортом </a:t>
            </a:r>
            <a:r>
              <a:rPr lang="ru-RU" sz="1800" dirty="0">
                <a:solidFill>
                  <a:srgbClr val="FFFFFF"/>
                </a:solidFill>
                <a:cs typeface="Arial" charset="0"/>
              </a:rPr>
              <a:t> </a:t>
            </a:r>
            <a:r>
              <a:rPr lang="ru-RU" sz="1800" dirty="0">
                <a:solidFill>
                  <a:srgbClr val="FFFFFF"/>
                </a:solidFill>
                <a:latin typeface="Arial" charset="0"/>
                <a:cs typeface="Arial" charset="0"/>
              </a:rPr>
              <a:t>до </a:t>
            </a:r>
            <a:r>
              <a:rPr lang="ru-RU" sz="1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8%</a:t>
            </a:r>
            <a:r>
              <a:rPr lang="ru-RU" sz="1800" dirty="0" smtClean="0">
                <a:solidFill>
                  <a:srgbClr val="FFFFFF"/>
                </a:solidFill>
                <a:cs typeface="Arial" charset="0"/>
              </a:rPr>
              <a:t> </a:t>
            </a:r>
            <a:endParaRPr lang="ru-RU" sz="1800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84438" y="3429000"/>
            <a:ext cx="1800225" cy="79208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r>
              <a:rPr lang="ru-RU" sz="105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Еженедельные </a:t>
            </a:r>
            <a:r>
              <a:rPr lang="ru-RU" sz="105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занятия </a:t>
            </a:r>
            <a:r>
              <a:rPr lang="ru-RU" sz="105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на свежем воздухе и в спортивных залах оздоровительной </a:t>
            </a:r>
            <a:r>
              <a:rPr lang="ru-RU" sz="105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гимнастикой </a:t>
            </a:r>
            <a:r>
              <a:rPr lang="ru-RU" sz="105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(10,2 тыс. чел.)</a:t>
            </a:r>
            <a:endParaRPr lang="ru-RU" sz="1050" dirty="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83768" y="4293096"/>
            <a:ext cx="1800225" cy="86409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r>
              <a:rPr lang="ru-RU" sz="105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В организациях социального </a:t>
            </a:r>
            <a:r>
              <a:rPr lang="ru-RU" sz="105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обслуживания – скандинавская ходьба, дыхательная гимнастика, танцы (1,0 тыс. чел.)</a:t>
            </a:r>
            <a:endParaRPr lang="ru-RU" sz="1050" dirty="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83768" y="5229200"/>
            <a:ext cx="1800225" cy="72008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r>
              <a:rPr lang="ru-RU" sz="105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«Университеты </a:t>
            </a:r>
            <a:r>
              <a:rPr lang="ru-RU" sz="105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третьего возраста</a:t>
            </a:r>
            <a:r>
              <a:rPr lang="ru-RU" sz="105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»: занятия</a:t>
            </a:r>
            <a:r>
              <a:rPr lang="ru-RU" sz="105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, направленные на поддержание </a:t>
            </a:r>
            <a:r>
              <a:rPr lang="ru-RU" sz="105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здоровья (1,5 тыс. чел.)</a:t>
            </a:r>
            <a:endParaRPr lang="ru-RU" sz="1050" dirty="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60232" y="3429000"/>
            <a:ext cx="1800225" cy="936104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lvl="0"/>
            <a:r>
              <a:rPr lang="ru-RU" sz="1050" dirty="0" smtClean="0">
                <a:latin typeface="Arial Narrow" pitchFamily="34" charset="0"/>
              </a:rPr>
              <a:t>ФОК;</a:t>
            </a:r>
          </a:p>
          <a:p>
            <a:pPr lvl="0"/>
            <a:r>
              <a:rPr lang="ru-RU" sz="1050" dirty="0" smtClean="0">
                <a:latin typeface="Arial Narrow" pitchFamily="34" charset="0"/>
              </a:rPr>
              <a:t>спортивные залы;</a:t>
            </a:r>
          </a:p>
          <a:p>
            <a:pPr lvl="0"/>
            <a:r>
              <a:rPr lang="ru-RU" sz="1050" dirty="0" smtClean="0">
                <a:latin typeface="Arial Narrow" pitchFamily="34" charset="0"/>
              </a:rPr>
              <a:t>стадионы;</a:t>
            </a:r>
          </a:p>
          <a:p>
            <a:pPr lvl="0"/>
            <a:r>
              <a:rPr lang="ru-RU" sz="1050" dirty="0" smtClean="0">
                <a:latin typeface="Arial Narrow" pitchFamily="34" charset="0"/>
              </a:rPr>
              <a:t>спортивные площадки</a:t>
            </a:r>
          </a:p>
          <a:p>
            <a:pPr lvl="0"/>
            <a:r>
              <a:rPr lang="ru-RU" sz="105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(4,0 тыс. чел.)</a:t>
            </a:r>
            <a:endParaRPr lang="ru-RU" sz="1050" dirty="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572000" y="3429000"/>
            <a:ext cx="1800225" cy="1224136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lvl="0"/>
            <a:r>
              <a:rPr lang="ru-RU" sz="1050" dirty="0" smtClean="0">
                <a:latin typeface="Arial Narrow" pitchFamily="34" charset="0"/>
              </a:rPr>
              <a:t>Всероссийская лыжная гонка «Лыжня России»;</a:t>
            </a:r>
          </a:p>
          <a:p>
            <a:pPr lvl="0"/>
            <a:r>
              <a:rPr lang="ru-RU" sz="1050" dirty="0" smtClean="0">
                <a:latin typeface="Arial Narrow" pitchFamily="34" charset="0"/>
              </a:rPr>
              <a:t>Областной турнир «Ночная хоккейная лига»;</a:t>
            </a:r>
          </a:p>
          <a:p>
            <a:pPr lvl="0"/>
            <a:r>
              <a:rPr lang="ru-RU" sz="1050" dirty="0" smtClean="0">
                <a:latin typeface="Arial Narrow" pitchFamily="34" charset="0"/>
              </a:rPr>
              <a:t>Всероссийский день бега «Кросс Нации»;</a:t>
            </a:r>
          </a:p>
          <a:p>
            <a:r>
              <a:rPr lang="ru-RU" sz="1050" dirty="0" smtClean="0">
                <a:latin typeface="Arial Narrow" pitchFamily="34" charset="0"/>
              </a:rPr>
              <a:t>Областной турнир по футболу </a:t>
            </a:r>
            <a:endParaRPr lang="ru-RU" sz="1050" dirty="0">
              <a:latin typeface="Arial Narrow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508625" y="1268413"/>
            <a:ext cx="0" cy="2159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348038" y="1484313"/>
            <a:ext cx="4319587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348038" y="1484313"/>
            <a:ext cx="0" cy="2889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508625" y="1484313"/>
            <a:ext cx="0" cy="2889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667625" y="1484313"/>
            <a:ext cx="0" cy="2889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468313" y="2781300"/>
            <a:ext cx="8280400" cy="503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800" dirty="0">
                <a:solidFill>
                  <a:srgbClr val="0070C0"/>
                </a:solidFill>
              </a:rPr>
              <a:t>Ответственные: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2339975" y="2205038"/>
            <a:ext cx="14446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339975" y="2205038"/>
            <a:ext cx="0" cy="324008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339975" y="3860800"/>
            <a:ext cx="14446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2339975" y="4508500"/>
            <a:ext cx="14446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339975" y="5445125"/>
            <a:ext cx="14446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427538" y="2205038"/>
            <a:ext cx="14446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427538" y="3860800"/>
            <a:ext cx="14446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427538" y="5084763"/>
            <a:ext cx="14446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6516688" y="2205038"/>
            <a:ext cx="14287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6516688" y="2205038"/>
            <a:ext cx="0" cy="25921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6516688" y="3860800"/>
            <a:ext cx="14287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6516688" y="4797152"/>
            <a:ext cx="14287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2807653" y="2781300"/>
            <a:ext cx="1368499" cy="5032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>
              <a:lnSpc>
                <a:spcPct val="100000"/>
              </a:lnSpc>
            </a:pPr>
            <a:r>
              <a:rPr lang="ru-RU" sz="1400" dirty="0">
                <a:solidFill>
                  <a:srgbClr val="0070C0"/>
                </a:solidFill>
                <a:latin typeface="Arial Narrow" pitchFamily="34" charset="0"/>
                <a:cs typeface="Arial" charset="0"/>
              </a:rPr>
              <a:t>ДСЗН, </a:t>
            </a:r>
            <a:r>
              <a:rPr lang="ru-RU" sz="1400" dirty="0" smtClean="0">
                <a:solidFill>
                  <a:srgbClr val="0070C0"/>
                </a:solidFill>
                <a:latin typeface="Arial Narrow" pitchFamily="34" charset="0"/>
                <a:cs typeface="Arial" charset="0"/>
              </a:rPr>
              <a:t>ДФС</a:t>
            </a:r>
            <a:endParaRPr lang="ru-RU" sz="1400" dirty="0">
              <a:solidFill>
                <a:srgbClr val="0070C0"/>
              </a:solidFill>
              <a:latin typeface="Arial Narrow" pitchFamily="34" charset="0"/>
              <a:cs typeface="Arial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4427538" y="2205038"/>
            <a:ext cx="0" cy="28797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4895488" y="2924944"/>
            <a:ext cx="1584325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>
              <a:lnSpc>
                <a:spcPts val="700"/>
              </a:lnSpc>
            </a:pPr>
            <a:r>
              <a:rPr lang="ru-RU" sz="1400" dirty="0">
                <a:solidFill>
                  <a:srgbClr val="0070C0"/>
                </a:solidFill>
                <a:latin typeface="Arial Narrow" pitchFamily="34" charset="0"/>
                <a:cs typeface="Arial" charset="0"/>
              </a:rPr>
              <a:t>ДСЗН, </a:t>
            </a:r>
            <a:r>
              <a:rPr lang="ru-RU" sz="1400" dirty="0" smtClean="0">
                <a:solidFill>
                  <a:srgbClr val="0070C0"/>
                </a:solidFill>
                <a:latin typeface="Arial Narrow" pitchFamily="34" charset="0"/>
                <a:cs typeface="Arial" charset="0"/>
              </a:rPr>
              <a:t>ДФС</a:t>
            </a:r>
            <a:endParaRPr lang="ru-RU" sz="1400" dirty="0">
              <a:solidFill>
                <a:srgbClr val="0070C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006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2000" dirty="0">
                <a:solidFill>
                  <a:schemeClr val="bg1"/>
                </a:solidFill>
                <a:cs typeface="Arial" charset="0"/>
              </a:rPr>
              <a:t>СОЦИАЛЬНЫЙ ПРОЕКТ «</a:t>
            </a:r>
            <a:r>
              <a:rPr lang="ru-RU" sz="2000" dirty="0">
                <a:solidFill>
                  <a:schemeClr val="bg1"/>
                </a:solidFill>
                <a:latin typeface="Arial" charset="0"/>
                <a:cs typeface="Arial" charset="0"/>
              </a:rPr>
              <a:t>СПОРТИВНОЕ ДОЛГОЛЕТИЕ</a:t>
            </a:r>
            <a:r>
              <a:rPr lang="ru-RU" sz="2000" dirty="0">
                <a:solidFill>
                  <a:schemeClr val="bg1"/>
                </a:solidFill>
                <a:cs typeface="Arial" charset="0"/>
              </a:rPr>
              <a:t>»</a:t>
            </a:r>
          </a:p>
        </p:txBody>
      </p:sp>
      <p:pic>
        <p:nvPicPr>
          <p:cNvPr id="19499" name="Рисунок 53" descr="Брендирование В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775" y="6121400"/>
            <a:ext cx="37941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48" name="Номер слайда 7"/>
          <p:cNvSpPr>
            <a:spLocks noGrp="1"/>
          </p:cNvSpPr>
          <p:nvPr>
            <p:ph type="sldNum" sz="quarter" idx="12"/>
          </p:nvPr>
        </p:nvSpPr>
        <p:spPr bwMode="auto">
          <a:xfrm>
            <a:off x="8675688" y="6381750"/>
            <a:ext cx="468312" cy="47625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60A30A36-B733-4B8A-8EE7-D77A76CDD48B}" type="slidenum">
              <a:rPr lang="ru-RU" sz="1800">
                <a:solidFill>
                  <a:schemeClr val="bg1"/>
                </a:solidFill>
                <a:cs typeface="Arial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z="18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84438" y="1700213"/>
            <a:ext cx="1727200" cy="936625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>
              <a:lnSpc>
                <a:spcPts val="1200"/>
              </a:lnSpc>
            </a:pPr>
            <a:r>
              <a:rPr lang="ru-RU" sz="1100">
                <a:solidFill>
                  <a:srgbClr val="FFFFFF"/>
                </a:solidFill>
                <a:latin typeface="Arial" charset="0"/>
                <a:cs typeface="Arial" charset="0"/>
              </a:rPr>
              <a:t>Работа клубов и секций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0" y="1700213"/>
            <a:ext cx="1800225" cy="936625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>
              <a:lnSpc>
                <a:spcPts val="1200"/>
              </a:lnSpc>
            </a:pPr>
            <a:r>
              <a:rPr lang="ru-RU" sz="11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Массовые оздоровительные мероприятия </a:t>
            </a:r>
            <a:endParaRPr lang="ru-RU" sz="11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59563" y="1700213"/>
            <a:ext cx="1944687" cy="936625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>
              <a:lnSpc>
                <a:spcPts val="1200"/>
              </a:lnSpc>
            </a:pPr>
            <a:r>
              <a:rPr lang="ru-RU" sz="1100">
                <a:solidFill>
                  <a:srgbClr val="FFFFFF"/>
                </a:solidFill>
                <a:latin typeface="Arial" charset="0"/>
                <a:cs typeface="Arial" charset="0"/>
              </a:rPr>
              <a:t>Посещение спортивных объектов</a:t>
            </a: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6660232" y="4509120"/>
            <a:ext cx="1800225" cy="576262"/>
          </a:xfrm>
          <a:prstGeom prst="round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r>
              <a:rPr lang="ru-RU" sz="1050" dirty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Заключены не менее 50 соглашений с учреждениями физической культуры и спорта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6948264" y="2924944"/>
            <a:ext cx="1584325" cy="2880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>
              <a:lnSpc>
                <a:spcPts val="700"/>
              </a:lnSpc>
            </a:pPr>
            <a:r>
              <a:rPr lang="ru-RU" sz="1400" dirty="0">
                <a:solidFill>
                  <a:srgbClr val="0070C0"/>
                </a:solidFill>
                <a:latin typeface="Arial Narrow" pitchFamily="34" charset="0"/>
                <a:cs typeface="Arial" charset="0"/>
              </a:rPr>
              <a:t>ДСЗН, </a:t>
            </a:r>
            <a:r>
              <a:rPr lang="ru-RU" sz="1400" dirty="0" smtClean="0">
                <a:solidFill>
                  <a:srgbClr val="0070C0"/>
                </a:solidFill>
                <a:latin typeface="Arial Narrow" pitchFamily="34" charset="0"/>
                <a:cs typeface="Arial" charset="0"/>
              </a:rPr>
              <a:t>ДФС</a:t>
            </a:r>
            <a:endParaRPr lang="ru-RU" sz="1400" dirty="0">
              <a:solidFill>
                <a:srgbClr val="0070C0"/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4572000" y="4725144"/>
            <a:ext cx="1800225" cy="1512168"/>
          </a:xfrm>
          <a:prstGeom prst="round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anchor="ctr"/>
          <a:lstStyle/>
          <a:p>
            <a:pPr lvl="0"/>
            <a:r>
              <a:rPr lang="ru-RU" sz="1050" dirty="0" smtClean="0">
                <a:latin typeface="Arial Narrow" pitchFamily="34" charset="0"/>
              </a:rPr>
              <a:t>Спартакиада пенсионеров России;</a:t>
            </a:r>
          </a:p>
          <a:p>
            <a:r>
              <a:rPr lang="ru-RU" sz="1050" dirty="0" smtClean="0">
                <a:latin typeface="Arial Narrow" pitchFamily="34" charset="0"/>
              </a:rPr>
              <a:t>Проект «Бегом по Владимирской Губернии»;</a:t>
            </a:r>
          </a:p>
          <a:p>
            <a:r>
              <a:rPr lang="ru-RU" sz="1050" dirty="0" smtClean="0">
                <a:latin typeface="Arial Narrow" pitchFamily="34" charset="0"/>
              </a:rPr>
              <a:t>Первенство по шахматам среди ветеранов;</a:t>
            </a:r>
          </a:p>
          <a:p>
            <a:r>
              <a:rPr lang="ru-RU" sz="1050" dirty="0" smtClean="0">
                <a:solidFill>
                  <a:srgbClr val="000000"/>
                </a:solidFill>
                <a:latin typeface="Arial Narrow" pitchFamily="34" charset="0"/>
                <a:cs typeface="Arial" charset="0"/>
              </a:rPr>
              <a:t>Иные спортивные соревнования, турниры, слеты (11,0 тыс. чел.)</a:t>
            </a:r>
            <a:endParaRPr lang="ru-RU" sz="1050" dirty="0">
              <a:solidFill>
                <a:srgbClr val="000000"/>
              </a:solidFill>
              <a:latin typeface="Arial Narrow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6381750"/>
            <a:ext cx="9144000" cy="476250"/>
          </a:xfrm>
          <a:prstGeom prst="rect">
            <a:avLst/>
          </a:prstGeom>
          <a:solidFill>
            <a:srgbClr val="0062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chemeClr val="bg1"/>
                </a:solidFill>
                <a:cs typeface="Arial" charset="0"/>
              </a:rPr>
              <a:t>СОЦИАЛЬНЫЙ ПРОЕКТ «СПОРТИВНОЕ ДОЛГОЛЕТИЕ»</a:t>
            </a:r>
          </a:p>
        </p:txBody>
      </p:sp>
      <p:pic>
        <p:nvPicPr>
          <p:cNvPr id="21506" name="Рисунок 16" descr="Брендирование В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775" y="6121400"/>
            <a:ext cx="379413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Заголовок 1"/>
          <p:cNvSpPr>
            <a:spLocks noGrp="1"/>
          </p:cNvSpPr>
          <p:nvPr>
            <p:ph type="ctrTitle"/>
          </p:nvPr>
        </p:nvSpPr>
        <p:spPr>
          <a:xfrm>
            <a:off x="971550" y="44450"/>
            <a:ext cx="7993063" cy="720725"/>
          </a:xfrm>
        </p:spPr>
        <p:txBody>
          <a:bodyPr/>
          <a:lstStyle/>
          <a:p>
            <a:pPr algn="l" eaLnBrk="1" hangingPunct="1">
              <a:lnSpc>
                <a:spcPts val="2800"/>
              </a:lnSpc>
            </a:pPr>
            <a:r>
              <a:rPr lang="ru-RU" sz="2600" smtClean="0">
                <a:solidFill>
                  <a:schemeClr val="bg1"/>
                </a:solidFill>
              </a:rPr>
              <a:t>СОЦИАЛЬНЫЙ ПРОЕКТ </a:t>
            </a:r>
            <a:br>
              <a:rPr lang="ru-RU" sz="2600" smtClean="0">
                <a:solidFill>
                  <a:schemeClr val="bg1"/>
                </a:solidFill>
              </a:rPr>
            </a:br>
            <a:r>
              <a:rPr lang="ru-RU" sz="2600" smtClean="0">
                <a:solidFill>
                  <a:schemeClr val="bg1"/>
                </a:solidFill>
              </a:rPr>
              <a:t>«МНОГОДЕТНАЯ СЕМЬЯ — ЗАБОТА ОБЩАЯ»</a:t>
            </a:r>
          </a:p>
        </p:txBody>
      </p:sp>
      <p:sp>
        <p:nvSpPr>
          <p:cNvPr id="22532" name="Номер слайда 7"/>
          <p:cNvSpPr>
            <a:spLocks noGrp="1"/>
          </p:cNvSpPr>
          <p:nvPr>
            <p:ph type="sldNum" sz="quarter" idx="12"/>
          </p:nvPr>
        </p:nvSpPr>
        <p:spPr bwMode="auto">
          <a:xfrm>
            <a:off x="8675688" y="6381750"/>
            <a:ext cx="468312" cy="47625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CA745449-952F-4CEB-8A32-41A093B39A9F}" type="slidenum">
              <a:rPr lang="ru-RU" sz="1800">
                <a:solidFill>
                  <a:schemeClr val="bg1"/>
                </a:solidFill>
                <a:cs typeface="Arial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z="180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22602" name="Group 74"/>
          <p:cNvGraphicFramePr>
            <a:graphicFrameLocks noGrp="1"/>
          </p:cNvGraphicFramePr>
          <p:nvPr/>
        </p:nvGraphicFramePr>
        <p:xfrm>
          <a:off x="250825" y="333375"/>
          <a:ext cx="8642350" cy="5192714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1230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  <a:ea typeface="Calibri" pitchFamily="34" charset="0"/>
                          <a:cs typeface="Times New Roman" pitchFamily="18" charset="0"/>
                        </a:rPr>
                        <a:t>РЕЗУЛЬТАТЫ ПРОЕКТА В 2019 – 2020 гг.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42997" marR="42997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2AC"/>
                        </a:buClr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Calibri" pitchFamily="34" charset="0"/>
                        </a:rPr>
                        <a:t>1.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Calibri" pitchFamily="34" charset="0"/>
                        </a:rPr>
                        <a:t>Увеличение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Calibri" pitchFamily="34" charset="0"/>
                        </a:rPr>
                        <a:t> численности граждан старшего поколения, занимающихся физической культурой и спортом до 8%.</a:t>
                      </a:r>
                    </a:p>
                  </a:txBody>
                  <a:tcPr marL="42997" marR="4299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1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2AC"/>
                        </a:buClr>
                        <a:buSzTx/>
                        <a:buFont typeface="Calibri" pitchFamily="34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Calibri" pitchFamily="34" charset="0"/>
                        </a:rPr>
                        <a:t>2.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Calibri" pitchFamily="34" charset="0"/>
                        </a:rPr>
                        <a:t>Мероприятиями проекта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Calibri" pitchFamily="34" charset="0"/>
                        </a:rPr>
                        <a:t>охвачены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Calibri" pitchFamily="34" charset="0"/>
                        </a:rPr>
                        <a:t> не менее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Calibri" pitchFamily="34" charset="0"/>
                        </a:rPr>
                        <a:t>30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Calibri" pitchFamily="34" charset="0"/>
                        </a:rPr>
                        <a:t>,0 тыс. чел.</a:t>
                      </a:r>
                    </a:p>
                  </a:txBody>
                  <a:tcPr marL="42997" marR="4299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</a:tr>
              <a:tr h="1047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Calibri" pitchFamily="34" charset="0"/>
                        </a:rPr>
                        <a:t>3.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Calibri" pitchFamily="34" charset="0"/>
                        </a:rPr>
                        <a:t>Заключены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Calibri" pitchFamily="34" charset="0"/>
                        </a:rPr>
                        <a:t> не менее 50 соглашений о сотрудничестве между организациями социального обслуживания граждан пожилого возраста и учреждениями физической культуры и спорта</a:t>
                      </a:r>
                    </a:p>
                  </a:txBody>
                  <a:tcPr marL="42997" marR="4299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Calibri" pitchFamily="34" charset="0"/>
                        </a:rPr>
                        <a:t>4.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Calibri" pitchFamily="34" charset="0"/>
                        </a:rPr>
                        <a:t>Проведены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Calibri" pitchFamily="34" charset="0"/>
                        </a:rPr>
                        <a:t> не менее 200 спортивно-оздоровительных  мероприятий для граждан старшего поколения </a:t>
                      </a:r>
                    </a:p>
                  </a:txBody>
                  <a:tcPr marL="42997" marR="4299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5F1"/>
                    </a:solidFill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Calibri" pitchFamily="34" charset="0"/>
                        </a:rPr>
                        <a:t>5.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Calibri" pitchFamily="34" charset="0"/>
                        </a:rPr>
                        <a:t>Увеличение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Calibri" pitchFamily="34" charset="0"/>
                        </a:rPr>
                        <a:t> количества клубов, секций спортивной направленности, действующих на базе организаций социального обслуживания.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</a:p>
                  </a:txBody>
                  <a:tcPr marL="42997" marR="42997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866</Words>
  <Application>Microsoft Office PowerPoint</Application>
  <PresentationFormat>Экран (4:3)</PresentationFormat>
  <Paragraphs>145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СОЦИАЛЬНЫЙ ПРОЕКТ  «МНОГОДЕТНАЯ СЕМЬЯ — ЗАБОТА ОБЩАЯ»</vt:lpstr>
      <vt:lpstr>СОЦИАЛЬНЫЙ ПРОЕКТ  «МНОГОДЕТНАЯ СЕМЬЯ — ЗАБОТА ОБЩАЯ»</vt:lpstr>
      <vt:lpstr>СОЦИАЛЬНЫЙ ПРОЕКТ  «МНОГОДЕТНАЯ СЕМЬЯ — ЗАБОТА ОБЩАЯ»</vt:lpstr>
      <vt:lpstr>СОЦИАЛЬНЫЙ ПРОЕКТ  «МНОГОДЕТНАЯ СЕМЬЯ — ЗАБОТА ОБЩАЯ»</vt:lpstr>
      <vt:lpstr>Слайд 7</vt:lpstr>
      <vt:lpstr>СОЦИАЛЬНЫЙ ПРОЕКТ  «МНОГОДЕТНАЯ СЕМЬЯ — ЗАБОТА ОБЩАЯ»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vtz</dc:creator>
  <cp:lastModifiedBy>zaharevich</cp:lastModifiedBy>
  <cp:revision>113</cp:revision>
  <dcterms:created xsi:type="dcterms:W3CDTF">2019-03-06T08:00:12Z</dcterms:created>
  <dcterms:modified xsi:type="dcterms:W3CDTF">2019-05-28T14:01:31Z</dcterms:modified>
</cp:coreProperties>
</file>